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5" r:id="rId9"/>
    <p:sldId id="269" r:id="rId10"/>
    <p:sldId id="262" r:id="rId11"/>
    <p:sldId id="266" r:id="rId12"/>
    <p:sldId id="263" r:id="rId13"/>
    <p:sldId id="264" r:id="rId14"/>
    <p:sldId id="270" r:id="rId15"/>
    <p:sldId id="273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ieva.upeniece@lad.gov.l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/>
              <a:t>Mazo lauku saimniecību projektu ieviešana un uzraudzība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724400"/>
            <a:ext cx="7196666" cy="423332"/>
          </a:xfrm>
        </p:spPr>
        <p:txBody>
          <a:bodyPr/>
          <a:lstStyle/>
          <a:p>
            <a:r>
              <a:rPr lang="lv-LV" sz="2000" b="1"/>
              <a:t>25.02.2016</a:t>
            </a:r>
            <a:r>
              <a:rPr lang="lv-LV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8456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7800"/>
            <a:ext cx="8957733" cy="651933"/>
          </a:xfrm>
        </p:spPr>
        <p:txBody>
          <a:bodyPr>
            <a:normAutofit/>
          </a:bodyPr>
          <a:lstStyle/>
          <a:p>
            <a:r>
              <a:rPr lang="lv-LV" sz="3200" dirty="0"/>
              <a:t>Atbalsta pieprasījuma iesniegšana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333" y="838199"/>
            <a:ext cx="8779933" cy="5901267"/>
          </a:xfrm>
        </p:spPr>
        <p:txBody>
          <a:bodyPr>
            <a:normAutofit/>
          </a:bodyPr>
          <a:lstStyle/>
          <a:p>
            <a:pPr algn="just"/>
            <a:r>
              <a:rPr lang="lv-LV" sz="2000" dirty="0"/>
              <a:t>Atbalsta pieprasījumu var iesniegt arī par jau notikušu darījumu </a:t>
            </a:r>
            <a:r>
              <a:rPr lang="lv-LV" sz="2000" dirty="0" err="1"/>
              <a:t>darījumdarbības</a:t>
            </a:r>
            <a:r>
              <a:rPr lang="lv-LV" sz="2000" dirty="0"/>
              <a:t> plāna ietvaros,</a:t>
            </a:r>
          </a:p>
          <a:p>
            <a:pPr algn="just"/>
            <a:r>
              <a:rPr lang="lv-LV" sz="2000" dirty="0"/>
              <a:t>LAD neakceptēs darījumus ar apšaubāmām personām – pārdevējiem,</a:t>
            </a:r>
          </a:p>
          <a:p>
            <a:pPr algn="just"/>
            <a:r>
              <a:rPr lang="lv-LV" sz="2000" dirty="0"/>
              <a:t>Kopā ar atbalsta pieprasījumu jāiesniedz papildus vienošanās ar konsultantu par uzraudzību,</a:t>
            </a:r>
          </a:p>
          <a:p>
            <a:pPr algn="just"/>
            <a:r>
              <a:rPr lang="lv-LV" sz="2000" dirty="0"/>
              <a:t>Ja pārdevējs ir fiziska persona, tad atbalsta saņēmējam jāiesniedz apliecinājums par interešu konflikta neesamību,</a:t>
            </a:r>
          </a:p>
          <a:p>
            <a:pPr algn="just"/>
            <a:r>
              <a:rPr lang="lv-LV" sz="2000" dirty="0"/>
              <a:t>Lietotu pamatlīdzekļu iegādes gadījumā rēķinā (vai citi pierādošie dokumenti) būtu jānorāda izlaides gads, lai var noteikt tirgus cenu,</a:t>
            </a:r>
          </a:p>
          <a:p>
            <a:pPr algn="just"/>
            <a:r>
              <a:rPr lang="lv-LV" sz="2000" dirty="0"/>
              <a:t>Būvmateriālu iegādes gadījumā jāiesniedz arī būvvaldē saskaņoti būvniecības dokumenti,</a:t>
            </a:r>
          </a:p>
          <a:p>
            <a:pPr algn="just"/>
            <a:r>
              <a:rPr lang="lv-LV" sz="2000" dirty="0"/>
              <a:t>Līgumi par preces iegādi ir nepieciešami gadījumos, kad pērk pamatlīdzekļus no privātpersonām (privātpersonas neizraksta rēķinus). Līgumā jābūt norādītam pārdodamajam pamatlīdzeklim, norēķinu kārtībai (pārskaitījums), pircēja un pārdevēja rekvizītiem u.c. </a:t>
            </a:r>
          </a:p>
        </p:txBody>
      </p:sp>
    </p:spTree>
    <p:extLst>
      <p:ext uri="{BB962C8B-B14F-4D97-AF65-F5344CB8AC3E}">
        <p14:creationId xmlns:p14="http://schemas.microsoft.com/office/powerpoint/2010/main" val="1544116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1" y="389467"/>
            <a:ext cx="8596668" cy="1320800"/>
          </a:xfrm>
        </p:spPr>
        <p:txBody>
          <a:bodyPr/>
          <a:lstStyle/>
          <a:p>
            <a:r>
              <a:rPr lang="lv-LV" dirty="0"/>
              <a:t>Iesniedzamo dokumentu noformēšanas prasības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266" y="1788055"/>
            <a:ext cx="8596668" cy="4231744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sz="2400" dirty="0"/>
              <a:t>Priekšapmaksas rēķiniem jābūt parakstītiem no pārdevēja puses,</a:t>
            </a:r>
          </a:p>
          <a:p>
            <a:pPr algn="just"/>
            <a:r>
              <a:rPr lang="lv-LV" sz="2400" dirty="0"/>
              <a:t>Priekšapmaksas rēķiniem jābūt ar apmaksas derīguma termiņu,</a:t>
            </a:r>
          </a:p>
          <a:p>
            <a:pPr algn="just"/>
            <a:r>
              <a:rPr lang="lv-LV" sz="2400" dirty="0"/>
              <a:t>Dokumentos jābūt precīzi norādītai plānotai iegādei, atrunātiem maksājuma nosacījumiem (termiņi, pārskaitījums u.c.), norādītiem pircēja un pārdevēja rekvizītiem – vārds, uzvārds, juridiskas personas nosaukums, reģistrācijas numurs, konta numurs,</a:t>
            </a:r>
          </a:p>
          <a:p>
            <a:pPr algn="just"/>
            <a:r>
              <a:rPr lang="lv-LV" sz="2400" dirty="0"/>
              <a:t>Ja pamatlīdzekļi tiek iegādāti no fiziskas personas, tad iesniedz izziņu par personīgās mantas pārdošanu.</a:t>
            </a:r>
          </a:p>
        </p:txBody>
      </p:sp>
    </p:spTree>
    <p:extLst>
      <p:ext uri="{BB962C8B-B14F-4D97-AF65-F5344CB8AC3E}">
        <p14:creationId xmlns:p14="http://schemas.microsoft.com/office/powerpoint/2010/main" val="2644409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7" y="406400"/>
            <a:ext cx="8596668" cy="1007533"/>
          </a:xfrm>
        </p:spPr>
        <p:txBody>
          <a:bodyPr/>
          <a:lstStyle/>
          <a:p>
            <a:r>
              <a:rPr lang="lv-LV" dirty="0"/>
              <a:t>Saistību pārtraukšana, neatbilstības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933" y="1701801"/>
            <a:ext cx="8774469" cy="4110962"/>
          </a:xfrm>
        </p:spPr>
        <p:txBody>
          <a:bodyPr>
            <a:normAutofit/>
          </a:bodyPr>
          <a:lstStyle/>
          <a:p>
            <a:pPr algn="just"/>
            <a:r>
              <a:rPr lang="lv-LV" sz="2800" dirty="0"/>
              <a:t>Ja tiek konstatētas nosacījumu apiešanas shēmas attiecībā uz pamatlīdzekļu iegādi,</a:t>
            </a:r>
          </a:p>
          <a:p>
            <a:pPr algn="just"/>
            <a:r>
              <a:rPr lang="lv-LV" sz="2800" dirty="0"/>
              <a:t>Ja nav veikti ieguldījumi pēc atbalsta izmaksas,</a:t>
            </a:r>
          </a:p>
          <a:p>
            <a:pPr algn="just"/>
            <a:r>
              <a:rPr lang="lv-LV" sz="2800" dirty="0"/>
              <a:t>Ja projekta īstenošanas laikā apturēta saimnieciskā darbība vai būtiski samazinājušies ekonomiskie rādītāji,</a:t>
            </a:r>
          </a:p>
          <a:p>
            <a:pPr algn="just"/>
            <a:r>
              <a:rPr lang="lv-LV" sz="2800" dirty="0"/>
              <a:t> Ja tiek tirgotas saimniecības ar atbalsta </a:t>
            </a:r>
            <a:r>
              <a:rPr lang="lv-LV" sz="2800" dirty="0" err="1"/>
              <a:t>bonusu</a:t>
            </a:r>
            <a:r>
              <a:rPr lang="lv-LV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028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Saistību pārtraukšana, neatbilstības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1" y="1898122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lv-LV" sz="2400" dirty="0"/>
              <a:t>Tajos gadījumos, kad tiek konstatētas saimniecībās neatbilstības apstiprinātā </a:t>
            </a:r>
            <a:r>
              <a:rPr lang="lv-LV" sz="2400" dirty="0" err="1"/>
              <a:t>darījumdarbības</a:t>
            </a:r>
            <a:r>
              <a:rPr lang="lv-LV" sz="2400" dirty="0"/>
              <a:t> plāna ietvaros, konsultantiem jāziņo nekavējoties par to Lauku atbalsta dienestam.</a:t>
            </a:r>
          </a:p>
          <a:p>
            <a:pPr marL="0" indent="0">
              <a:buNone/>
            </a:pPr>
            <a:r>
              <a:rPr lang="en-US" sz="2400" u="sng" dirty="0" err="1"/>
              <a:t>Kontaktpersona</a:t>
            </a:r>
            <a:r>
              <a:rPr lang="en-US" sz="2400" dirty="0"/>
              <a:t>:</a:t>
            </a:r>
            <a:endParaRPr lang="lv-LV" sz="2400" dirty="0"/>
          </a:p>
          <a:p>
            <a:pPr marL="0" indent="0">
              <a:buNone/>
            </a:pPr>
            <a:r>
              <a:rPr lang="lv-LV" sz="2400" dirty="0"/>
              <a:t>Ieva Upeniece</a:t>
            </a:r>
          </a:p>
          <a:p>
            <a:pPr marL="0" indent="0">
              <a:buNone/>
            </a:pPr>
            <a:r>
              <a:rPr lang="lv-LV" sz="2400" dirty="0"/>
              <a:t>e-pasts: </a:t>
            </a:r>
            <a:r>
              <a:rPr lang="lv-LV" sz="2400" dirty="0" err="1">
                <a:hlinkClick r:id="rId2"/>
              </a:rPr>
              <a:t>ieva.upeniece@lad.gov.lv</a:t>
            </a:r>
            <a:r>
              <a:rPr lang="lv-LV" sz="2400" dirty="0"/>
              <a:t>; tālr.67027025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2121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7533"/>
          </a:xfrm>
        </p:spPr>
        <p:txBody>
          <a:bodyPr/>
          <a:lstStyle/>
          <a:p>
            <a:r>
              <a:rPr lang="lv-LV" dirty="0"/>
              <a:t>Jautājumi/atbildes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467" y="1549399"/>
            <a:ext cx="8305799" cy="4779829"/>
          </a:xfrm>
        </p:spPr>
        <p:txBody>
          <a:bodyPr>
            <a:normAutofit/>
          </a:bodyPr>
          <a:lstStyle/>
          <a:p>
            <a:pPr algn="just"/>
            <a:r>
              <a:rPr lang="lv-LV" dirty="0"/>
              <a:t>Kā rīkoties, ja izvēlētās markas agregāts (pamatlīdzeklis utt.) nav pieejams, bet ir ar atbilstošu jaudu vai citiem rādītājiem, bet citas markas?</a:t>
            </a:r>
          </a:p>
          <a:p>
            <a:pPr algn="just"/>
            <a:r>
              <a:rPr lang="lv-LV" dirty="0"/>
              <a:t>Vai un cik lielas drīkst būt izmaiņas projektā plānoto pirkumu  iegāžu cenā?  Vai arī, piem., 1% izmaiņas jāsaskaņo ar LAD?</a:t>
            </a:r>
          </a:p>
          <a:p>
            <a:pPr algn="just"/>
            <a:r>
              <a:rPr lang="lv-LV" dirty="0"/>
              <a:t>Vai konsultantam ir jāpārbauda visa pretendenta grāmatvedība un jāuzņemas atbildība par , mūsuprāt, grāmatvedības neprecizitātēm (saistībā ar uzraudzību) ?</a:t>
            </a:r>
          </a:p>
          <a:p>
            <a:pPr algn="just"/>
            <a:r>
              <a:rPr lang="lv-LV" dirty="0"/>
              <a:t>Vai var projekta realizācijas laikā iesniegt divu plānoto maksājuma pieprasījumu vietā trīs (ja ir iespēja iesniegt no 1.MP daļu ātrāk, bet daļu no 1.MP  vēlāk)?</a:t>
            </a:r>
          </a:p>
          <a:p>
            <a:pPr algn="just"/>
            <a:r>
              <a:rPr lang="lv-LV" dirty="0"/>
              <a:t>Vai var samaksāt rēķinu pilnībā no saviem līdzekļiem, pirms ieskaitīts LAD 80% avanss?</a:t>
            </a:r>
          </a:p>
        </p:txBody>
      </p:sp>
    </p:spTree>
    <p:extLst>
      <p:ext uri="{BB962C8B-B14F-4D97-AF65-F5344CB8AC3E}">
        <p14:creationId xmlns:p14="http://schemas.microsoft.com/office/powerpoint/2010/main" val="155978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3600" dirty="0">
                <a:solidFill>
                  <a:srgbClr val="92D050"/>
                </a:solidFill>
              </a:rPr>
              <a:t>Citi jautājumi/atbildes...</a:t>
            </a:r>
          </a:p>
        </p:txBody>
      </p:sp>
    </p:spTree>
    <p:extLst>
      <p:ext uri="{BB962C8B-B14F-4D97-AF65-F5344CB8AC3E}">
        <p14:creationId xmlns:p14="http://schemas.microsoft.com/office/powerpoint/2010/main" val="578662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0589"/>
            <a:ext cx="8435802" cy="25299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lv-LV" sz="4800" dirty="0">
                <a:solidFill>
                  <a:schemeClr val="accent1">
                    <a:lumMod val="75000"/>
                  </a:schemeClr>
                </a:solidFill>
              </a:rPr>
              <a:t>Paldies par uzmanību un veiksmīgu sadarbību projektu ieviešanā! </a:t>
            </a:r>
            <a:r>
              <a:rPr lang="lv-LV" sz="4800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</a:t>
            </a:r>
            <a:endParaRPr lang="lv-LV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30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33" y="279400"/>
            <a:ext cx="9053869" cy="1651000"/>
          </a:xfrm>
        </p:spPr>
        <p:txBody>
          <a:bodyPr>
            <a:normAutofit fontScale="90000"/>
          </a:bodyPr>
          <a:lstStyle/>
          <a:p>
            <a:r>
              <a:rPr lang="lv-LV" dirty="0"/>
              <a:t>Saskaņā ar MK noteikumiem Nr.292 30.punktu konsultantiem jāveic projektu uzraudzība, kuras ietvaros: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0401"/>
            <a:ext cx="9347200" cy="4605866"/>
          </a:xfrm>
        </p:spPr>
        <p:txBody>
          <a:bodyPr/>
          <a:lstStyle/>
          <a:p>
            <a:pPr algn="just"/>
            <a:r>
              <a:rPr lang="lv-LV" sz="2000" dirty="0"/>
              <a:t>konsultē atbalsta pretendentu par </a:t>
            </a:r>
            <a:r>
              <a:rPr lang="lv-LV" sz="2000" dirty="0" err="1"/>
              <a:t>darījumdarības</a:t>
            </a:r>
            <a:r>
              <a:rPr lang="lv-LV" sz="2000" dirty="0"/>
              <a:t> plāna uzsākšanai un īstenošanai nepieciešamo dokumentu sagatavošanu;</a:t>
            </a:r>
          </a:p>
          <a:p>
            <a:pPr algn="just"/>
            <a:r>
              <a:rPr lang="lv-LV" sz="2000" dirty="0"/>
              <a:t>konsultē par </a:t>
            </a:r>
            <a:r>
              <a:rPr lang="lv-LV" sz="2000" dirty="0" err="1"/>
              <a:t>darījumdarbības</a:t>
            </a:r>
            <a:r>
              <a:rPr lang="lv-LV" sz="2000" dirty="0"/>
              <a:t> plānā iekļauto aktivitāšu īstenošanu;</a:t>
            </a:r>
          </a:p>
          <a:p>
            <a:pPr algn="just"/>
            <a:r>
              <a:rPr lang="lv-LV" sz="2000" dirty="0"/>
              <a:t>uzrauga </a:t>
            </a:r>
            <a:r>
              <a:rPr lang="lv-LV" sz="2000" dirty="0" err="1"/>
              <a:t>darījumdarbības</a:t>
            </a:r>
            <a:r>
              <a:rPr lang="lv-LV" sz="2000" dirty="0"/>
              <a:t> plāna ieviešanas gaitu līdz tā pilnīgai īstenošanai, tostarp reizi gadā veic grāmatvedības datu pārbaudi saskaņā ar </a:t>
            </a:r>
            <a:r>
              <a:rPr lang="lv-LV" sz="2000" dirty="0" err="1"/>
              <a:t>darījumdarbības</a:t>
            </a:r>
            <a:r>
              <a:rPr lang="lv-LV" sz="2000" dirty="0"/>
              <a:t> plānu;</a:t>
            </a:r>
          </a:p>
          <a:p>
            <a:pPr algn="just"/>
            <a:r>
              <a:rPr lang="lv-LV" sz="2000" dirty="0"/>
              <a:t>veic šo ilgtermiņa ieguldījumu kontroli;</a:t>
            </a:r>
          </a:p>
          <a:p>
            <a:pPr algn="just"/>
            <a:r>
              <a:rPr lang="lv-LV" sz="2000" dirty="0" err="1"/>
              <a:t>darījumdarbības</a:t>
            </a:r>
            <a:r>
              <a:rPr lang="lv-LV" sz="2000" dirty="0"/>
              <a:t> plāna ietvaros pārbauda atbalsta pretendenta sadarbības partneru atbilstību.</a:t>
            </a:r>
          </a:p>
          <a:p>
            <a:pPr marL="0" indent="0" algn="just">
              <a:buNone/>
            </a:pPr>
            <a:endParaRPr lang="lv-LV" sz="2000" dirty="0"/>
          </a:p>
          <a:p>
            <a:pPr marL="0" indent="0" algn="just">
              <a:buNone/>
            </a:pPr>
            <a:r>
              <a:rPr lang="lv-LV" sz="2000" i="1" dirty="0"/>
              <a:t>Konsultantiem nepieciešamības gadījumā jānoslēdz ar atbalsta saņēmējiem papildus vienošanās par projekta uzraudzību.</a:t>
            </a:r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2278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6333"/>
            <a:ext cx="8596668" cy="1320800"/>
          </a:xfrm>
        </p:spPr>
        <p:txBody>
          <a:bodyPr/>
          <a:lstStyle/>
          <a:p>
            <a:r>
              <a:rPr lang="lv-LV"/>
              <a:t>Grāmatvedības un ilgtermiņa ieguldījumu pārbaude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7133"/>
            <a:ext cx="8407399" cy="4826000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lv-LV" sz="2000" dirty="0"/>
              <a:t>Pārbaude uz vietas saimniecībā (vismaz 1x gadā), kuras ietvaros jāpārbauda:</a:t>
            </a:r>
          </a:p>
          <a:p>
            <a:pPr algn="just">
              <a:buFont typeface="Wingdings" pitchFamily="2" charset="2"/>
              <a:buChar char="ü"/>
            </a:pPr>
            <a:r>
              <a:rPr lang="lv-LV" sz="2000" i="1" dirty="0"/>
              <a:t>vai ir </a:t>
            </a:r>
            <a:r>
              <a:rPr lang="lv-LV" sz="2000" b="1" i="1" dirty="0"/>
              <a:t>veikti ieguldījumi</a:t>
            </a:r>
            <a:r>
              <a:rPr lang="lv-LV" sz="2000" i="1" dirty="0"/>
              <a:t>, par ko saņemti avansa maksājumi,</a:t>
            </a:r>
          </a:p>
          <a:p>
            <a:pPr algn="just">
              <a:buFont typeface="Wingdings" pitchFamily="2" charset="2"/>
              <a:buChar char="ü"/>
            </a:pPr>
            <a:r>
              <a:rPr lang="lv-LV" sz="2000" i="1" dirty="0"/>
              <a:t>vai </a:t>
            </a:r>
            <a:r>
              <a:rPr lang="lv-LV" sz="2000" b="1" i="1" dirty="0"/>
              <a:t>uzsākta</a:t>
            </a:r>
            <a:r>
              <a:rPr lang="lv-LV" sz="2000" i="1" dirty="0"/>
              <a:t> projekta </a:t>
            </a:r>
            <a:r>
              <a:rPr lang="lv-LV" sz="2000" b="1" i="1" dirty="0"/>
              <a:t>īstenošana</a:t>
            </a:r>
            <a:r>
              <a:rPr lang="lv-LV" sz="2000" i="1" dirty="0"/>
              <a:t> un </a:t>
            </a:r>
            <a:r>
              <a:rPr lang="lv-LV" sz="2000" b="1" i="1" dirty="0"/>
              <a:t>nav konstatētas atkāpes </a:t>
            </a:r>
            <a:r>
              <a:rPr lang="lv-LV" sz="2000" i="1" dirty="0"/>
              <a:t>no </a:t>
            </a:r>
            <a:r>
              <a:rPr lang="lv-LV" sz="2000" i="1" dirty="0" err="1"/>
              <a:t>darījumdarbības</a:t>
            </a:r>
            <a:r>
              <a:rPr lang="lv-LV" sz="2000" i="1" dirty="0"/>
              <a:t> plānā paredzētā,</a:t>
            </a:r>
          </a:p>
          <a:p>
            <a:pPr algn="just">
              <a:buFont typeface="Wingdings" pitchFamily="2" charset="2"/>
              <a:buChar char="ü"/>
            </a:pPr>
            <a:r>
              <a:rPr lang="lv-LV" sz="2000" i="1" dirty="0"/>
              <a:t>vai ražošanas resursi (SI) ir atbilstoši </a:t>
            </a:r>
            <a:r>
              <a:rPr lang="lv-LV" sz="2000" i="1" dirty="0" err="1"/>
              <a:t>darījumdarbības</a:t>
            </a:r>
            <a:r>
              <a:rPr lang="lv-LV" sz="2000" i="1" dirty="0"/>
              <a:t> plānā uzrādītajiem</a:t>
            </a:r>
          </a:p>
          <a:p>
            <a:pPr algn="just">
              <a:buFont typeface="Wingdings" pitchFamily="2" charset="2"/>
              <a:buChar char="ü"/>
            </a:pPr>
            <a:r>
              <a:rPr lang="lv-LV" sz="2000" i="1" dirty="0"/>
              <a:t>vai </a:t>
            </a:r>
            <a:r>
              <a:rPr lang="lv-LV" sz="2000" b="1" i="1" dirty="0"/>
              <a:t>ievēroti publicitātes nosacījumi </a:t>
            </a:r>
            <a:r>
              <a:rPr lang="lv-LV" sz="2000" i="1" dirty="0"/>
              <a:t>projekta īstenošanas laikā.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sz="2000" dirty="0"/>
              <a:t>Saimniecības apmeklējuma informācija (2-3 </a:t>
            </a:r>
            <a:r>
              <a:rPr lang="lv-LV" sz="2000" dirty="0" err="1"/>
              <a:t>fotofiksācijas</a:t>
            </a:r>
            <a:r>
              <a:rPr lang="lv-LV" sz="2000" dirty="0"/>
              <a:t>, iegādes, publicitātes plāksnīte, ieguldījumu apliecinošie dokumenti – konta izraksts) jāiesniedz LAD vai jāievieto EPS pie konkrētās saimniecības projekta.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sz="2000" dirty="0"/>
              <a:t>LAD izveidos vienotu saimniecības apmeklējuma pārbaudes formu, kuru publicēs mājas lapā.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3535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3333"/>
            <a:ext cx="8596668" cy="948267"/>
          </a:xfrm>
        </p:spPr>
        <p:txBody>
          <a:bodyPr/>
          <a:lstStyle/>
          <a:p>
            <a:r>
              <a:rPr lang="lv-LV" dirty="0"/>
              <a:t>Publicitāte projekta īstenošanas laikā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5467"/>
            <a:ext cx="8596668" cy="4635896"/>
          </a:xfrm>
        </p:spPr>
        <p:txBody>
          <a:bodyPr>
            <a:noAutofit/>
          </a:bodyPr>
          <a:lstStyle/>
          <a:p>
            <a:pPr algn="just"/>
            <a:r>
              <a:rPr lang="lv-LV" sz="2200" dirty="0"/>
              <a:t>Publicitātes izvietošanas termiņš – </a:t>
            </a:r>
            <a:r>
              <a:rPr lang="lv-LV" sz="2200" b="1" dirty="0"/>
              <a:t>sākot no projekta īstenošanas pirmās dienas</a:t>
            </a:r>
            <a:r>
              <a:rPr lang="lv-LV" sz="2200" dirty="0"/>
              <a:t>; projekta īstenošanas laikā.</a:t>
            </a:r>
          </a:p>
          <a:p>
            <a:pPr algn="just"/>
            <a:r>
              <a:rPr lang="lv-LV" sz="2200" dirty="0"/>
              <a:t>Minimālais izmērs – </a:t>
            </a:r>
            <a:r>
              <a:rPr lang="lv-LV" sz="2200" b="1" dirty="0"/>
              <a:t>A3 jeb 297x420mm</a:t>
            </a:r>
            <a:r>
              <a:rPr lang="lv-LV" sz="2200" dirty="0"/>
              <a:t>.</a:t>
            </a:r>
          </a:p>
          <a:p>
            <a:pPr algn="just"/>
            <a:r>
              <a:rPr lang="lv-LV" sz="2200" dirty="0"/>
              <a:t>Publicitātes plakātam jābūt pieejam </a:t>
            </a:r>
            <a:r>
              <a:rPr lang="lv-LV" sz="2200" b="1" dirty="0"/>
              <a:t>sabiedrībai redzamā vietā</a:t>
            </a:r>
            <a:r>
              <a:rPr lang="lv-LV" sz="2200" dirty="0"/>
              <a:t>.</a:t>
            </a:r>
          </a:p>
          <a:p>
            <a:pPr algn="just"/>
            <a:r>
              <a:rPr lang="lv-LV" sz="2200" dirty="0"/>
              <a:t>Informatīvā plakāta un plāksnes sagataves/ paraugi pieejami LAD mājas lapā: </a:t>
            </a:r>
            <a:r>
              <a:rPr lang="lv-LV" sz="2200" i="1" dirty="0">
                <a:solidFill>
                  <a:schemeClr val="accent2">
                    <a:lumMod val="50000"/>
                  </a:schemeClr>
                </a:solidFill>
              </a:rPr>
              <a:t>Atbalsta veidi / Projekti un investīcijas / Paraugi un vadlīnijas / Vizuālās identitātes vadlīnijas 2014.-2020.gadam vai izmantojot aktīvo saiti: http://www.lad.gov.lv/lv/atbalsta-veidi/projekti-un-investicijas/vizualas-identitatesvadlinijas-(2014-2020-gadam)/</a:t>
            </a:r>
          </a:p>
        </p:txBody>
      </p:sp>
    </p:spTree>
    <p:extLst>
      <p:ext uri="{BB962C8B-B14F-4D97-AF65-F5344CB8AC3E}">
        <p14:creationId xmlns:p14="http://schemas.microsoft.com/office/powerpoint/2010/main" val="130367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Elektroniskā pieteikšanās sistēma (EPS)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4133"/>
            <a:ext cx="8596668" cy="4297229"/>
          </a:xfrm>
        </p:spPr>
        <p:txBody>
          <a:bodyPr>
            <a:normAutofit/>
          </a:bodyPr>
          <a:lstStyle/>
          <a:p>
            <a:pPr algn="just"/>
            <a:r>
              <a:rPr lang="lv-LV" sz="2400" dirty="0"/>
              <a:t>Lai vienkāršotu projekta īstenošanas laikā nepieciešamo dokumentu iesniegšanu, LAD aicina izmantot EPS, kur varēs pievienot apmeklējumu pierādošos dokumentus konkrētā klienta projektam.</a:t>
            </a:r>
          </a:p>
          <a:p>
            <a:pPr algn="just"/>
            <a:r>
              <a:rPr lang="lv-LV" sz="2400" dirty="0"/>
              <a:t>Par tiem atbalsta pretendentiem, kuriem projektu iesniegumi tika iesniegti papīra formātā, jānoslēdz EPS lietošanas līgumi un jāiegūst lietošanas tiesības.</a:t>
            </a:r>
          </a:p>
        </p:txBody>
      </p:sp>
    </p:spTree>
    <p:extLst>
      <p:ext uri="{BB962C8B-B14F-4D97-AF65-F5344CB8AC3E}">
        <p14:creationId xmlns:p14="http://schemas.microsoft.com/office/powerpoint/2010/main" val="4210501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LAD projektu uzraudzība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1" y="1931989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lv-LV" sz="2200" dirty="0"/>
              <a:t>LAD katru gadu izvērtēs uz 01.06. publiski pieejamās datu bāzēs (VTUA, LDC, Zemesgrāmata, Lursoft, VID, u.c.) aktuālo informāciju par saimniecībām.</a:t>
            </a:r>
          </a:p>
          <a:p>
            <a:pPr algn="just"/>
            <a:r>
              <a:rPr lang="lv-LV" sz="2200" dirty="0"/>
              <a:t>Pēc informācijas pārbaudes tiks atlasīti riska klienti, par kuriem LAD konsultantiem prasīs informāciju par grāmatvedību, veiktajiem ieguldījumiem u.c. un atsevišķos gadījumos veiks pārbaudes uz vietas.</a:t>
            </a:r>
          </a:p>
          <a:p>
            <a:pPr algn="just"/>
            <a:r>
              <a:rPr lang="lv-LV" sz="2200" dirty="0"/>
              <a:t>Pierādījumus par ieguldījumiem prasīs tajos gadījumos, kad nebūs pieejama informācija publiskajās datu bāzēs.</a:t>
            </a:r>
          </a:p>
        </p:txBody>
      </p:sp>
    </p:spTree>
    <p:extLst>
      <p:ext uri="{BB962C8B-B14F-4D97-AF65-F5344CB8AC3E}">
        <p14:creationId xmlns:p14="http://schemas.microsoft.com/office/powerpoint/2010/main" val="210066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867" y="330200"/>
            <a:ext cx="8596668" cy="753533"/>
          </a:xfrm>
        </p:spPr>
        <p:txBody>
          <a:bodyPr/>
          <a:lstStyle/>
          <a:p>
            <a:r>
              <a:rPr lang="lv-LV" dirty="0"/>
              <a:t>Projektu grozījumu saskaņošana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0000"/>
            <a:ext cx="9101667" cy="5401733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sz="2000" dirty="0"/>
              <a:t>Pirms būtisku grozījumu iesniegšanas LAD, izmaiņas jāsaskaņo ar konsultantu, kur konsultantam jāizvērtē grozījumu ietekme uz </a:t>
            </a:r>
            <a:r>
              <a:rPr lang="lv-LV" sz="2000" dirty="0" err="1"/>
              <a:t>darījumdarbības</a:t>
            </a:r>
            <a:r>
              <a:rPr lang="lv-LV" sz="2000" dirty="0"/>
              <a:t> plānu un sasniedzamo rezultātu:</a:t>
            </a:r>
          </a:p>
          <a:p>
            <a:pPr algn="just"/>
            <a:r>
              <a:rPr lang="lv-LV" sz="2000" b="1" dirty="0">
                <a:solidFill>
                  <a:schemeClr val="accent2">
                    <a:lumMod val="50000"/>
                  </a:schemeClr>
                </a:solidFill>
              </a:rPr>
              <a:t>Būtisko grozījumu piemēri: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2000" dirty="0"/>
              <a:t>Visos gadījumos, kad projektā plānotos ieguldījumus vēlas nomainīt ar cita veida, atšķirīgiem ieguldījumiem un ir jauna pozīcija,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2000" dirty="0"/>
              <a:t>Būtiskas novirzes ieguldījumu vai </a:t>
            </a:r>
            <a:r>
              <a:rPr lang="lv-LV" sz="2000" dirty="0" err="1"/>
              <a:t>darījumdarbības</a:t>
            </a:r>
            <a:r>
              <a:rPr lang="lv-LV" sz="2000" dirty="0"/>
              <a:t> plāna īstenošanas termiņos,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2000" dirty="0"/>
              <a:t>Būtiski mainās dzīvnieku </a:t>
            </a:r>
            <a:r>
              <a:rPr lang="lv-LV" sz="2000" dirty="0" err="1"/>
              <a:t>škirnes</a:t>
            </a:r>
            <a:r>
              <a:rPr lang="lv-LV" sz="2000" dirty="0"/>
              <a:t>,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2000" dirty="0"/>
              <a:t>Ja mainās ražošanas </a:t>
            </a:r>
            <a:r>
              <a:rPr lang="lv-LV" sz="2000" dirty="0" err="1"/>
              <a:t>standartizlaides</a:t>
            </a:r>
            <a:r>
              <a:rPr lang="lv-LV" sz="2000" dirty="0"/>
              <a:t> (SI) struktūra u.c.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lv-LV" sz="2000" dirty="0"/>
              <a:t>Ja ilgtermiņa ieguldījumi bija plānoti </a:t>
            </a:r>
            <a:r>
              <a:rPr lang="lv-LV" sz="2000" b="1" dirty="0"/>
              <a:t>90% </a:t>
            </a:r>
            <a:r>
              <a:rPr lang="lv-LV" sz="2000" dirty="0"/>
              <a:t>(bija jābūt vismaz 80%), pēc iekārtu iegādes ieguldījumi sastāda 85% no 15 000 EUR, tad atlikušos līdzekļus var novirzīt apgrozāmo līdzekļu iegādei.</a:t>
            </a:r>
          </a:p>
          <a:p>
            <a:pPr>
              <a:buNone/>
            </a:pPr>
            <a:endParaRPr lang="lv-LV" sz="2000" dirty="0"/>
          </a:p>
          <a:p>
            <a:pPr marL="0" indent="0">
              <a:buNone/>
            </a:pPr>
            <a:r>
              <a:rPr lang="lv-LV" sz="2000" b="1" dirty="0"/>
              <a:t>Grozījumu rezultātā jāseko līdzi iegādes atbilstībai tirgus cenai!</a:t>
            </a:r>
          </a:p>
        </p:txBody>
      </p:sp>
    </p:spTree>
    <p:extLst>
      <p:ext uri="{BB962C8B-B14F-4D97-AF65-F5344CB8AC3E}">
        <p14:creationId xmlns:p14="http://schemas.microsoft.com/office/powerpoint/2010/main" val="3352117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89467"/>
            <a:ext cx="8596668" cy="1083733"/>
          </a:xfrm>
        </p:spPr>
        <p:txBody>
          <a:bodyPr>
            <a:normAutofit fontScale="90000"/>
          </a:bodyPr>
          <a:lstStyle/>
          <a:p>
            <a:r>
              <a:rPr lang="lv-LV"/>
              <a:t>Projekta īstenošanas un uzraudzības laikā jānodrošina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867" y="1677989"/>
            <a:ext cx="8746066" cy="4680478"/>
          </a:xfrm>
        </p:spPr>
        <p:txBody>
          <a:bodyPr>
            <a:noAutofit/>
          </a:bodyPr>
          <a:lstStyle/>
          <a:p>
            <a:pPr algn="just"/>
            <a:r>
              <a:rPr lang="lv-LV" sz="2200" dirty="0"/>
              <a:t>Jānodrošina visu </a:t>
            </a:r>
            <a:r>
              <a:rPr lang="lv-LV" sz="2200" b="1" dirty="0"/>
              <a:t>projekta īstenošanas </a:t>
            </a:r>
            <a:r>
              <a:rPr lang="lv-LV" sz="2200" dirty="0"/>
              <a:t>un </a:t>
            </a:r>
            <a:r>
              <a:rPr lang="lv-LV" sz="2200" b="1" dirty="0"/>
              <a:t>uzraudzības periodu piešķirtie projektu atlases kritēriji </a:t>
            </a:r>
            <a:r>
              <a:rPr lang="lv-LV" sz="2200" dirty="0"/>
              <a:t>(</a:t>
            </a:r>
            <a:r>
              <a:rPr lang="lv-LV" sz="2200" i="1" dirty="0">
                <a:solidFill>
                  <a:schemeClr val="accent2">
                    <a:lumMod val="50000"/>
                  </a:schemeClr>
                </a:solidFill>
              </a:rPr>
              <a:t>piem., sasniedzamie rādītāji, bioloģiskā sertifikācija, dalība kooperatīvā, pamatdarbības nozare</a:t>
            </a:r>
            <a:r>
              <a:rPr lang="lv-LV" sz="2200" dirty="0"/>
              <a:t>);</a:t>
            </a:r>
          </a:p>
          <a:p>
            <a:pPr algn="just"/>
            <a:r>
              <a:rPr lang="lv-LV" sz="2200" dirty="0"/>
              <a:t>Jāveic </a:t>
            </a:r>
            <a:r>
              <a:rPr lang="lv-LV" sz="2200" b="1" dirty="0"/>
              <a:t>visi </a:t>
            </a:r>
            <a:r>
              <a:rPr lang="lv-LV" sz="2200" b="1" dirty="0" err="1"/>
              <a:t>darījumdarbības</a:t>
            </a:r>
            <a:r>
              <a:rPr lang="lv-LV" sz="2200" b="1" dirty="0"/>
              <a:t> plānā </a:t>
            </a:r>
            <a:r>
              <a:rPr lang="lv-LV" sz="2200" dirty="0"/>
              <a:t>paredzētie ilgtermiņa ieguldījumi, t.sk. ārpus attiecināmajām izmaksām;</a:t>
            </a:r>
          </a:p>
          <a:p>
            <a:pPr algn="just"/>
            <a:r>
              <a:rPr lang="lv-LV" sz="2200" dirty="0"/>
              <a:t>Tām lopkopības saimniecībām, uz kurām attiecas, jāsaņem no Valsts vides dienesta piesārņojošā atļauja (</a:t>
            </a:r>
            <a:r>
              <a:rPr lang="lv-LV" sz="2200" i="1" dirty="0"/>
              <a:t>pie noteikta dzīvnieku skaita</a:t>
            </a:r>
            <a:r>
              <a:rPr lang="lv-LV" sz="2200" dirty="0"/>
              <a:t>);</a:t>
            </a:r>
          </a:p>
          <a:p>
            <a:pPr algn="just"/>
            <a:r>
              <a:rPr lang="lv-LV" sz="2200" dirty="0"/>
              <a:t>Jāsasniedz visi rādītāji (SI un neto apgrozījums) </a:t>
            </a:r>
            <a:r>
              <a:rPr lang="lv-LV" sz="2200" dirty="0" err="1"/>
              <a:t>darījumdarbības</a:t>
            </a:r>
            <a:r>
              <a:rPr lang="lv-LV" sz="2200" dirty="0"/>
              <a:t> plānā paredzētajā apjomā.</a:t>
            </a:r>
          </a:p>
          <a:p>
            <a:pPr algn="just"/>
            <a:r>
              <a:rPr lang="lv-LV" sz="2200" dirty="0"/>
              <a:t>Reģistrējamā tehnika jāreģistrē VTUA.</a:t>
            </a:r>
          </a:p>
        </p:txBody>
      </p:sp>
    </p:spTree>
    <p:extLst>
      <p:ext uri="{BB962C8B-B14F-4D97-AF65-F5344CB8AC3E}">
        <p14:creationId xmlns:p14="http://schemas.microsoft.com/office/powerpoint/2010/main" val="318700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Atbalsta pieprasījuma iesniegšana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267" y="1540933"/>
            <a:ext cx="8706735" cy="4500429"/>
          </a:xfrm>
        </p:spPr>
        <p:txBody>
          <a:bodyPr>
            <a:normAutofit/>
          </a:bodyPr>
          <a:lstStyle/>
          <a:p>
            <a:endParaRPr lang="lv-LV" dirty="0"/>
          </a:p>
          <a:p>
            <a:pPr marL="0" indent="0">
              <a:buNone/>
            </a:pPr>
            <a:r>
              <a:rPr lang="lv-LV" sz="2400" b="1" dirty="0"/>
              <a:t>15 000 EUR atbalstu veido:</a:t>
            </a:r>
          </a:p>
          <a:p>
            <a:pPr algn="just"/>
            <a:r>
              <a:rPr lang="lv-LV" sz="2400" dirty="0"/>
              <a:t>80% ilgtermiņa ieguldījumu atbalsts, ko var saņemt, pamatojoties uz priekšapmaksas rēķiniem, ne vairāk kā trīs reizes;</a:t>
            </a:r>
          </a:p>
          <a:p>
            <a:pPr algn="just"/>
            <a:r>
              <a:rPr lang="lv-LV" sz="2400" dirty="0"/>
              <a:t>20% (konsultāciju izmaksas, apgrozāmie līdzekļi u.c. vispārējās izmaksas vai atlikusī ilgtermiņa ieguldījumu daļa) pēc pilnīgas </a:t>
            </a:r>
            <a:r>
              <a:rPr lang="lv-LV" sz="2400" dirty="0" err="1"/>
              <a:t>darījumdarbības</a:t>
            </a:r>
            <a:r>
              <a:rPr lang="lv-LV" sz="2400" dirty="0"/>
              <a:t> plāna pabeigšanas (pilni 2-4 kalendārie gadi) un sasniedzamo rādītāju izpildīšanas.</a:t>
            </a:r>
          </a:p>
        </p:txBody>
      </p:sp>
    </p:spTree>
    <p:extLst>
      <p:ext uri="{BB962C8B-B14F-4D97-AF65-F5344CB8AC3E}">
        <p14:creationId xmlns:p14="http://schemas.microsoft.com/office/powerpoint/2010/main" val="2493286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1123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Courier New</vt:lpstr>
      <vt:lpstr>Trebuchet MS</vt:lpstr>
      <vt:lpstr>Wingdings</vt:lpstr>
      <vt:lpstr>Wingdings 3</vt:lpstr>
      <vt:lpstr>Facet</vt:lpstr>
      <vt:lpstr>Mazo lauku saimniecību projektu ieviešana un uzraudzība</vt:lpstr>
      <vt:lpstr>Saskaņā ar MK noteikumiem Nr.292 30.punktu konsultantiem jāveic projektu uzraudzība, kuras ietvaros:</vt:lpstr>
      <vt:lpstr>Grāmatvedības un ilgtermiņa ieguldījumu pārbaude</vt:lpstr>
      <vt:lpstr>Publicitāte projekta īstenošanas laikā</vt:lpstr>
      <vt:lpstr>Elektroniskā pieteikšanās sistēma (EPS)</vt:lpstr>
      <vt:lpstr>LAD projektu uzraudzība</vt:lpstr>
      <vt:lpstr>Projektu grozījumu saskaņošana</vt:lpstr>
      <vt:lpstr>Projekta īstenošanas un uzraudzības laikā jānodrošina</vt:lpstr>
      <vt:lpstr>Atbalsta pieprasījuma iesniegšana</vt:lpstr>
      <vt:lpstr>Atbalsta pieprasījuma iesniegšana</vt:lpstr>
      <vt:lpstr>Iesniedzamo dokumentu noformēšanas prasības</vt:lpstr>
      <vt:lpstr>Saistību pārtraukšana, neatbilstības</vt:lpstr>
      <vt:lpstr>Saistību pārtraukšana, neatbilstības</vt:lpstr>
      <vt:lpstr>Jautājumi/atbildes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Oša</dc:creator>
  <cp:lastModifiedBy>Inga Benfelde</cp:lastModifiedBy>
  <cp:revision>21</cp:revision>
  <dcterms:created xsi:type="dcterms:W3CDTF">2016-02-24T18:39:12Z</dcterms:created>
  <dcterms:modified xsi:type="dcterms:W3CDTF">2022-10-25T12:25:21Z</dcterms:modified>
</cp:coreProperties>
</file>