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8" r:id="rId3"/>
    <p:sldId id="319" r:id="rId4"/>
    <p:sldId id="332" r:id="rId5"/>
    <p:sldId id="333" r:id="rId6"/>
    <p:sldId id="337" r:id="rId7"/>
    <p:sldId id="334" r:id="rId8"/>
    <p:sldId id="335" r:id="rId9"/>
    <p:sldId id="338" r:id="rId10"/>
    <p:sldId id="321" r:id="rId11"/>
    <p:sldId id="322" r:id="rId12"/>
    <p:sldId id="323" r:id="rId13"/>
    <p:sldId id="339" r:id="rId14"/>
    <p:sldId id="324" r:id="rId15"/>
    <p:sldId id="325" r:id="rId16"/>
    <p:sldId id="326" r:id="rId17"/>
    <p:sldId id="330" r:id="rId18"/>
    <p:sldId id="331" r:id="rId19"/>
    <p:sldId id="327" r:id="rId20"/>
    <p:sldId id="328" r:id="rId21"/>
    <p:sldId id="336" r:id="rId22"/>
    <p:sldId id="264" r:id="rId23"/>
  </p:sldIdLst>
  <p:sldSz cx="9144000" cy="6858000" type="screen4x3"/>
  <p:notesSz cx="6799263" cy="99298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ce Spīķe" initials="DS" lastIdx="1" clrIdx="0">
    <p:extLst>
      <p:ext uri="{19B8F6BF-5375-455C-9EA6-DF929625EA0E}">
        <p15:presenceInfo xmlns:p15="http://schemas.microsoft.com/office/powerpoint/2012/main" userId="S-1-5-21-3813183114-593000881-356933850-5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98580" autoAdjust="0"/>
  </p:normalViewPr>
  <p:slideViewPr>
    <p:cSldViewPr snapToGrid="0" snapToObjects="1">
      <p:cViewPr varScale="1">
        <p:scale>
          <a:sx n="73" d="100"/>
          <a:sy n="73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18D57DB-FF57-4907-B222-B45342F81221}" type="datetimeFigureOut">
              <a:rPr lang="lv-LV"/>
              <a:pPr>
                <a:defRPr/>
              </a:pPr>
              <a:t>24.10.2022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26D5725-54E5-4BC5-85FC-391DB7076B2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9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defTabSz="939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defTabSz="939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8867A-91EE-49DF-8EF8-1DEBEEC98D9B}" type="datetimeFigureOut">
              <a:rPr lang="lv-LV"/>
              <a:pPr>
                <a:defRPr/>
              </a:pPr>
              <a:t>24.10.2022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6383"/>
            <a:ext cx="5440046" cy="446865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defTabSz="939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6E57BCC-C95B-4839-8C55-9F5678382368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662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57BCC-C95B-4839-8C55-9F5678382368}" type="slidenum">
              <a:rPr lang="lv-LV" altLang="en-US" smtClean="0"/>
              <a:pPr>
                <a:defRPr/>
              </a:pPr>
              <a:t>20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8977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B635A446-B717-4E07-B63F-8BFDD775B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93D22E4-A911-4FA8-91CF-912E71A2B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8F209B8-A15C-482C-93B5-249068797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5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8ACA14C-5B98-4DAA-8876-5F6429BB5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95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39BDF3F7-B925-425E-83C9-562A56CAF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BDDF253-6D93-4CDA-AB68-E5CA64165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0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CC6E6A2-5EA3-410F-A2EE-EF38A712A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5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54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68B89-DD3B-4BBD-9C91-C0C0E19CD8B7}" type="datetime1">
              <a:rPr lang="en-US"/>
              <a:pPr>
                <a:defRPr/>
              </a:pPr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262923A-9307-429B-BC7C-580E486D5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" pitchFamily="34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" pitchFamily="34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" pitchFamily="34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" pitchFamily="34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6725" y="3505200"/>
            <a:ext cx="7991475" cy="1717675"/>
          </a:xfrm>
        </p:spPr>
        <p:txBody>
          <a:bodyPr>
            <a:normAutofit/>
          </a:bodyPr>
          <a:lstStyle/>
          <a:p>
            <a:r>
              <a:rPr lang="en-US" altLang="lv-LV" sz="800" dirty="0" smtClean="0">
                <a:solidFill>
                  <a:srgbClr val="E46C0A"/>
                </a:solidFill>
                <a:cs typeface="Times New Roman" pitchFamily="18" charset="0"/>
              </a:rPr>
              <a:t/>
            </a:r>
            <a:br>
              <a:rPr lang="en-US" altLang="lv-LV" sz="800" dirty="0" smtClean="0">
                <a:solidFill>
                  <a:srgbClr val="E46C0A"/>
                </a:solidFill>
                <a:cs typeface="Times New Roman" pitchFamily="18" charset="0"/>
              </a:rPr>
            </a:br>
            <a:endParaRPr lang="lv-LV" altLang="en-US" sz="1500" dirty="0" smtClean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v-LV" altLang="en-US" sz="1600" b="1" dirty="0"/>
              <a:t>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2750" y="3270250"/>
            <a:ext cx="584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Apakšpasākuma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lv-LV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Starpteritoriālā</a:t>
            </a: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starpvalstu </a:t>
            </a: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sadarbība»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pasākuma </a:t>
            </a:r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«Sadarbības pasākumi»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iesniegumu aizpildīšana elektroniskās pieteikšanās sistēmā (EPS)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err="1"/>
              <a:t>Starpteritoriālā</a:t>
            </a:r>
            <a:r>
              <a:rPr lang="lv-LV" sz="2000" dirty="0"/>
              <a:t> </a:t>
            </a:r>
            <a:r>
              <a:rPr lang="lv-LV" sz="2000" dirty="0" smtClean="0"/>
              <a:t>sadarbība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5951"/>
            <a:ext cx="445029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4008" y="3014106"/>
            <a:ext cx="1777042" cy="33855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Pievieno ieraksta aili par katru projekta dalībnieku</a:t>
            </a:r>
            <a:endParaRPr lang="lv-LV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062158" y="4032023"/>
            <a:ext cx="1777042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Ja attiecas, norāda informāciju par Latvijas VRG īstenotu vai iesniegtu projektu (projektiem) attiecībā uz plānoto investīciju</a:t>
            </a:r>
            <a:endParaRPr lang="lv-LV" sz="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60320" y="5979514"/>
            <a:ext cx="73324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130848"/>
            <a:ext cx="5876009" cy="50619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err="1"/>
              <a:t>Starpteritoriālā</a:t>
            </a:r>
            <a:r>
              <a:rPr lang="lv-LV" sz="2000" dirty="0"/>
              <a:t> sadarbība </a:t>
            </a:r>
            <a:r>
              <a:rPr lang="lv-LV" sz="2000" dirty="0" smtClean="0"/>
              <a:t>(2)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180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493958" y="2345387"/>
            <a:ext cx="147224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Projekta tēma – pēc nospiešanas uz «+» pieejama izvēlne, no kuras ir jāizvēlas atbilstošo </a:t>
            </a:r>
            <a:endParaRPr lang="lv-LV" sz="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37020" y="2647538"/>
            <a:ext cx="871172" cy="70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>
            <a:off x="6797042" y="3539023"/>
            <a:ext cx="683920" cy="381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80962" y="3123524"/>
            <a:ext cx="147224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No izvēlnes izvēlas mērķa grupu. Ja izvēlnē nav pieejama atbilstoša mērķa grupa, tad to norāda sadaļā «Mērķa grupa – cits»</a:t>
            </a:r>
            <a:endParaRPr lang="lv-LV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24022" y="3527073"/>
            <a:ext cx="856940" cy="202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23760" y="4948669"/>
            <a:ext cx="1463040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Ja teksta laukumā pietrūkst vieta, iespējams pievienot papildus dokumentu ar aprakstu  </a:t>
            </a:r>
            <a:endParaRPr lang="lv-LV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86774" y="5495922"/>
            <a:ext cx="14139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" y="1524369"/>
            <a:ext cx="7214167" cy="47240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err="1"/>
              <a:t>Starpteritoriālā</a:t>
            </a:r>
            <a:r>
              <a:rPr lang="lv-LV" sz="2000" dirty="0"/>
              <a:t> sadarbība </a:t>
            </a:r>
            <a:r>
              <a:rPr lang="lv-LV" sz="2000" dirty="0" smtClean="0"/>
              <a:t>(3)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76686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4203" y="3976607"/>
            <a:ext cx="1428439" cy="147732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Norāda </a:t>
            </a:r>
            <a:r>
              <a:rPr lang="lv-LV" sz="1000" dirty="0" smtClean="0">
                <a:solidFill>
                  <a:srgbClr val="FF0000"/>
                </a:solidFill>
              </a:rPr>
              <a:t>vienu</a:t>
            </a:r>
            <a:r>
              <a:rPr lang="lv-LV" sz="1000" dirty="0" smtClean="0"/>
              <a:t> mērķa virzienu. </a:t>
            </a:r>
            <a:r>
              <a:rPr lang="lv-LV" sz="1000" dirty="0"/>
              <a:t>J</a:t>
            </a:r>
            <a:r>
              <a:rPr lang="lv-LV" sz="1000" dirty="0" smtClean="0"/>
              <a:t>a projekts neatbilst norādītajiem, ailīte norāda citu mērķa virzienu saskaņā ar LAP. EJZF – izvēlas </a:t>
            </a:r>
            <a:r>
              <a:rPr lang="lv-LV" sz="1000" dirty="0" smtClean="0">
                <a:solidFill>
                  <a:srgbClr val="FF0000"/>
                </a:solidFill>
              </a:rPr>
              <a:t>vismaz vienu </a:t>
            </a:r>
            <a:r>
              <a:rPr lang="lv-LV" sz="1000" dirty="0" smtClean="0"/>
              <a:t>mērķi.</a:t>
            </a:r>
            <a:endParaRPr lang="lv-LV" sz="1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34666" y="3219447"/>
            <a:ext cx="170155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7950" y="1847847"/>
            <a:ext cx="91625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10199" y="1981194"/>
            <a:ext cx="93770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Starpteritoriālā</a:t>
            </a:r>
            <a:r>
              <a:rPr lang="lv-LV" dirty="0"/>
              <a:t> sadarbība </a:t>
            </a:r>
            <a:r>
              <a:rPr lang="lv-LV" dirty="0" smtClean="0"/>
              <a:t>(4)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77" y="1635529"/>
            <a:ext cx="8000923" cy="40223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9150" y="6324600"/>
            <a:ext cx="40005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03451" y="3246579"/>
            <a:ext cx="1360712" cy="86177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Norāda kopīgās darbības, katru nākamo pievienojot ar «+» 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325039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1" y="898852"/>
            <a:ext cx="6631620" cy="53705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err="1"/>
              <a:t>Starpteritoriālā</a:t>
            </a:r>
            <a:r>
              <a:rPr lang="lv-LV" sz="2000" dirty="0"/>
              <a:t> sadarbība </a:t>
            </a:r>
            <a:r>
              <a:rPr lang="lv-LV" sz="2000" dirty="0" smtClean="0"/>
              <a:t>(5)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6195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326088" y="4367920"/>
            <a:ext cx="1360712" cy="147732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Norāda galvenās izmaksu pozīcijas, sadalot pa maksājuma pieprasījumiem (kopā ne vairāk kā 3 maksājuma pieprasījumi īstenošanas laikā)</a:t>
            </a:r>
            <a:endParaRPr lang="lv-LV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326088" y="2555168"/>
            <a:ext cx="1360712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Atzīmē, ka PVN nav attiecināms</a:t>
            </a:r>
            <a:endParaRPr lang="lv-LV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26088" y="2955278"/>
            <a:ext cx="435005" cy="302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452" y="2538017"/>
            <a:ext cx="1634708" cy="209288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Atzīmi pie «Iepirkuma procedūra veikta» norāda tikai gadījumā, ja tāmes pozīcijas netiks izdalīta </a:t>
            </a:r>
            <a:r>
              <a:rPr lang="lv-LV" sz="1000" dirty="0" err="1" smtClean="0"/>
              <a:t>apakšpozīcijās</a:t>
            </a:r>
            <a:r>
              <a:rPr lang="lv-LV" sz="1000" dirty="0" smtClean="0"/>
              <a:t>, piemēram, konkrētam pamatlīdzeklim. Ja šī atzīme ir veikta, informācija par veikto iepirkumu jānorāda sadaļā «Iepirkums/ cenu salīdzināšana».</a:t>
            </a:r>
            <a:endParaRPr lang="lv-LV" sz="1000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1892160" y="3584458"/>
            <a:ext cx="4961401" cy="71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44353" y="1156022"/>
            <a:ext cx="1021080" cy="464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4842842" y="694858"/>
            <a:ext cx="1021080" cy="464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4919862" y="2741560"/>
            <a:ext cx="1572882" cy="4616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Izmaksas «Ar PVN» un izmaksas «Bez PVN» norāda vienādas </a:t>
            </a:r>
            <a:endParaRPr lang="lv-LV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err="1"/>
              <a:t>Starpteritoriālā</a:t>
            </a:r>
            <a:r>
              <a:rPr lang="lv-LV" sz="2000" dirty="0"/>
              <a:t> sadarbība </a:t>
            </a:r>
            <a:r>
              <a:rPr lang="lv-LV" sz="2000" dirty="0" smtClean="0"/>
              <a:t>(6)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8100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95" y="1299576"/>
            <a:ext cx="434163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0532" y="2934762"/>
            <a:ext cx="2006821" cy="86177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B.13. Norāda organizāciju, kurai pamatlīdzekļus plānots nodot lietošanā projekta īstenošanas un uzraudzības periodā</a:t>
            </a:r>
            <a:endParaRPr lang="lv-LV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240534" y="4938905"/>
            <a:ext cx="2006822" cy="55399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Pamatlīdzekļus nedrīkst izmantot komerciāla rakstura darbībām </a:t>
            </a:r>
            <a:endParaRPr lang="lv-LV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0534" y="5530322"/>
            <a:ext cx="2006823" cy="101566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/>
              <a:t>Pamatlīdzekļiem jābūt tieši saistītiem ar projekta mērķa sasniegšanu un darbību īstenošanu un tie nodrošina projekta ilgtspēju tā uzraudzības </a:t>
            </a:r>
            <a:r>
              <a:rPr lang="lv-LV" sz="1000" dirty="0" smtClean="0"/>
              <a:t>laikā </a:t>
            </a:r>
            <a:endParaRPr lang="lv-LV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0534" y="3859889"/>
            <a:ext cx="2006821" cy="101566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Izmantošanas pamatojumā norāda pamatlīdzekļus, kuri tiek nodoti konkrētajai organizācijai, ja tos plānots sadalīt starp vairākām organizācijām</a:t>
            </a:r>
            <a:endParaRPr lang="lv-LV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0532" y="1299576"/>
            <a:ext cx="1844288" cy="163121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Izvēlās tāmes pozīciju, tai norāda izvērstas </a:t>
            </a:r>
            <a:r>
              <a:rPr lang="lv-LV" sz="1000" dirty="0" err="1" smtClean="0"/>
              <a:t>apakšpozīcijas</a:t>
            </a:r>
            <a:r>
              <a:rPr lang="lv-LV" sz="1000" dirty="0" smtClean="0"/>
              <a:t>, norāda atbilstošo maksājuma pieprasījuma iesniegšanas datumu, pārliecinās, ka izvērsto </a:t>
            </a:r>
            <a:r>
              <a:rPr lang="lv-LV" sz="1000" dirty="0" err="1" smtClean="0"/>
              <a:t>apakšpozīciju</a:t>
            </a:r>
            <a:r>
              <a:rPr lang="lv-LV" sz="1000" dirty="0" smtClean="0"/>
              <a:t> kopsumma sakrīt ar tāmes pozīcijas summu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37550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err="1"/>
              <a:t>Starpteritoriālā</a:t>
            </a:r>
            <a:r>
              <a:rPr lang="lv-LV" sz="2000" dirty="0"/>
              <a:t> sadarbība </a:t>
            </a:r>
            <a:r>
              <a:rPr lang="lv-LV" sz="2000" dirty="0" smtClean="0"/>
              <a:t>(7)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5560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81" y="2114006"/>
            <a:ext cx="6096000" cy="36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smtClean="0"/>
              <a:t>Starpvalstu sadarbība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8735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29" y="1502434"/>
            <a:ext cx="4505502" cy="45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9914" y="2077551"/>
            <a:ext cx="1706233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Norāda par projekta iesniedzēju</a:t>
            </a:r>
            <a:endParaRPr lang="lv-LV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504317" y="5707547"/>
            <a:ext cx="1769671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Norāda informāciju atbilstoši līgumam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39733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296636"/>
            <a:ext cx="7029450" cy="4665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Starpvalstu sadarbība </a:t>
            </a:r>
            <a:r>
              <a:rPr lang="lv-LV" sz="2000" dirty="0" smtClean="0"/>
              <a:t>(2)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9370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3917" y="1309920"/>
            <a:ext cx="1572883" cy="21544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Norāda atbilstoši līgumam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1876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Vietējās rīcības grupas pašnovērtējums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8735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54" y="1472248"/>
            <a:ext cx="45180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0905" y="1969845"/>
            <a:ext cx="2603495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1. -Projekta iesniegumā aprakstīta joma, izvēlēts atbilstošais mērķa virziens, piemēram, LAP mērķa virziens </a:t>
            </a:r>
            <a:r>
              <a:rPr lang="lv-LV" sz="1000" dirty="0" err="1" smtClean="0"/>
              <a:t>bioekonomikai</a:t>
            </a:r>
            <a:r>
              <a:rPr lang="lv-LV" sz="1000" dirty="0" smtClean="0"/>
              <a:t> – 5C </a:t>
            </a:r>
            <a:endParaRPr lang="lv-LV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930905" y="2722759"/>
            <a:ext cx="2603495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2. - Projekta iesniegumā pamatots, kā tiks sekmēta uzņēmējdarbība</a:t>
            </a:r>
            <a:endParaRPr lang="lv-LV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930906" y="5474029"/>
            <a:ext cx="2603494" cy="86177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Minimālais punktu skaits attiecas arī uz tehniskās sagatavošanas iesniegumu.</a:t>
            </a:r>
          </a:p>
          <a:p>
            <a:r>
              <a:rPr lang="lv-LV" sz="1000" dirty="0" smtClean="0"/>
              <a:t>Minimālais punktu skaits starpvalstu sadarbībai – 10 punkti</a:t>
            </a:r>
            <a:endParaRPr lang="lv-LV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0905" y="3203012"/>
            <a:ext cx="2603495" cy="55399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3.Neaizpilda </a:t>
            </a:r>
            <a:r>
              <a:rPr lang="lv-LV" sz="1000" dirty="0" err="1" smtClean="0"/>
              <a:t>starpteritoriālās</a:t>
            </a:r>
            <a:r>
              <a:rPr lang="lv-LV" sz="1000" dirty="0"/>
              <a:t> </a:t>
            </a:r>
            <a:r>
              <a:rPr lang="lv-LV" sz="1000" dirty="0" smtClean="0"/>
              <a:t>sadarbības projekta iesnieguma gadījumā</a:t>
            </a:r>
            <a:endParaRPr lang="lv-LV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0904" y="3808948"/>
            <a:ext cx="2603496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4. -Tiks vērtēta cita papildus piesaistītā finansējuma proporcija. Ja nav piesaistīts papildus finansējums, lauku neaizpilda </a:t>
            </a:r>
            <a:endParaRPr lang="lv-LV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30905" y="4484831"/>
            <a:ext cx="2603495" cy="55399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5. – </a:t>
            </a:r>
            <a:r>
              <a:rPr lang="lv-LV" sz="1000" dirty="0" err="1" smtClean="0"/>
              <a:t>Starpteritoriālai</a:t>
            </a:r>
            <a:r>
              <a:rPr lang="lv-LV" sz="1000" dirty="0" smtClean="0"/>
              <a:t> sadarbībai - sadarbības partneru skaits. Netiks ieskaitīts projekta iesniedzējs</a:t>
            </a:r>
            <a:endParaRPr lang="lv-LV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0906" y="5052065"/>
            <a:ext cx="2603495" cy="40011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6. – plānotās darbības ietekme projekta īstenošanas laikā</a:t>
            </a:r>
            <a:endParaRPr lang="lv-LV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72465" y="1305392"/>
            <a:ext cx="2603495" cy="55399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b="1" dirty="0" smtClean="0"/>
              <a:t>Katrā kritēriju grupā aizpilda un pamato tikai vienu iespējamo punktu skaitu</a:t>
            </a:r>
            <a:endParaRPr lang="lv-LV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29632" y="1193623"/>
            <a:ext cx="2603495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00" dirty="0" smtClean="0"/>
              <a:t>Punktu skaita pamatojumā koncentrēti norāda informāciju no projekta iesnieguma, kas pamato konkrēto punktu skaitu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34890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267" y="381000"/>
            <a:ext cx="6086247" cy="1036642"/>
          </a:xfrm>
        </p:spPr>
        <p:txBody>
          <a:bodyPr/>
          <a:lstStyle/>
          <a:p>
            <a:pPr algn="ctr"/>
            <a:r>
              <a:rPr lang="lv-LV" dirty="0" smtClean="0"/>
              <a:t>Pieteikuma iesniegšana EPS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67" y="1358900"/>
            <a:ext cx="5924329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185804" y="4313208"/>
            <a:ext cx="9316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Iesniedzamie dokumenti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6830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5117" y="5082823"/>
            <a:ext cx="5484483" cy="154657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50" b="1" dirty="0" smtClean="0"/>
              <a:t>Starpvalstu sadarbības</a:t>
            </a:r>
            <a:r>
              <a:rPr lang="lv-LV" sz="1050" dirty="0" smtClean="0"/>
              <a:t> projekta iesnieguma gadījumā: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50" dirty="0" smtClean="0"/>
              <a:t> ja </a:t>
            </a:r>
            <a:r>
              <a:rPr lang="lv-LV" sz="1050" dirty="0"/>
              <a:t>sadarbības partneris darbojas valstī, kas nav Eiropas Savienības dalībvalsts, </a:t>
            </a:r>
            <a:r>
              <a:rPr lang="lv-LV" sz="1050" dirty="0" smtClean="0"/>
              <a:t>jāiesniedz </a:t>
            </a:r>
            <a:r>
              <a:rPr lang="lv-LV" sz="1050" b="1" dirty="0" smtClean="0"/>
              <a:t>sadarbības </a:t>
            </a:r>
            <a:r>
              <a:rPr lang="lv-LV" sz="1050" b="1" dirty="0"/>
              <a:t>partnera apliecinājums par tā atbilstību un finansējuma pieejamību dalībai starpvalstu sadarbības projektā  </a:t>
            </a:r>
            <a:r>
              <a:rPr lang="lv-LV" sz="1050" dirty="0"/>
              <a:t>un vietējās rīcības grupas apliecināts šā dokumenta tulkojums latviešu </a:t>
            </a:r>
            <a:r>
              <a:rPr lang="lv-LV" sz="1050" dirty="0" smtClean="0"/>
              <a:t>valodā. Ja tiek sniegts tehniskās sagatavošanas iesniegums, apliecinājums tiek iesniegts jau kopā ar šo iesniegumu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50" dirty="0" smtClean="0"/>
              <a:t>Kopprojekta līgums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50" dirty="0" smtClean="0"/>
              <a:t>Dokumentu tulkojumi, kur attiecas</a:t>
            </a:r>
            <a:endParaRPr lang="lv-LV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745116" y="4537827"/>
            <a:ext cx="5484483" cy="41549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050" b="1" dirty="0" smtClean="0"/>
              <a:t>Sadarbības projekta tehniskai sagatavošanai </a:t>
            </a:r>
            <a:r>
              <a:rPr lang="lv-LV" sz="1050" dirty="0" smtClean="0"/>
              <a:t>iepirkuma procedūru apliecinošie dokumenti (attiecināmo izmaksu apmērā)</a:t>
            </a:r>
            <a:r>
              <a:rPr lang="lv-LV" sz="1050" b="1" dirty="0" smtClean="0"/>
              <a:t> </a:t>
            </a:r>
            <a:endParaRPr lang="lv-LV" sz="105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5066" y="934897"/>
            <a:ext cx="5598784" cy="34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iesnieguma pārbaude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2014019"/>
            <a:ext cx="6096000" cy="15494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0580" y="6324600"/>
            <a:ext cx="388620" cy="304800"/>
          </a:xfrm>
        </p:spPr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6042660" y="2333529"/>
            <a:ext cx="1021080" cy="464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3192780"/>
            <a:ext cx="6019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2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513" y="3486150"/>
            <a:ext cx="7951787" cy="2774950"/>
          </a:xfrm>
        </p:spPr>
        <p:txBody>
          <a:bodyPr/>
          <a:lstStyle/>
          <a:p>
            <a:r>
              <a:rPr lang="lv-LV" altLang="lv-LV" sz="2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Paldies!</a:t>
            </a:r>
          </a:p>
          <a:p>
            <a:pPr algn="l"/>
            <a:endParaRPr lang="lv-LV" altLang="lv-LV" sz="20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lv-LV" altLang="lv-LV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lv-LV" altLang="en-US" sz="2800" dirty="0" smtClean="0">
              <a:solidFill>
                <a:srgbClr val="632523"/>
              </a:solidFill>
            </a:endParaRPr>
          </a:p>
          <a:p>
            <a:endParaRPr lang="lv-LV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Pieteikuma iesniegšana </a:t>
            </a:r>
            <a:r>
              <a:rPr lang="lv-LV" dirty="0" smtClean="0"/>
              <a:t>EPS (2)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17012"/>
            <a:ext cx="6096000" cy="20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8534400" y="2562045"/>
            <a:ext cx="445698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20" y="3778370"/>
            <a:ext cx="7184280" cy="23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254151" y="5512279"/>
            <a:ext cx="569343" cy="25879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17" y="1308044"/>
            <a:ext cx="7458572" cy="4818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Pieteikuma iesniegšana EPS </a:t>
            </a:r>
            <a:r>
              <a:rPr lang="lv-LV" dirty="0" smtClean="0"/>
              <a:t>(3)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9" name="Rectangular Callout 8"/>
          <p:cNvSpPr/>
          <p:nvPr/>
        </p:nvSpPr>
        <p:spPr>
          <a:xfrm>
            <a:off x="7098926" y="2166305"/>
            <a:ext cx="1664898" cy="793630"/>
          </a:xfrm>
          <a:prstGeom prst="wedgeRectCallou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000" dirty="0" smtClean="0"/>
              <a:t>Projekta iesniegums var tikt iesniegts vienā  </a:t>
            </a:r>
            <a:r>
              <a:rPr lang="lv-LV" sz="1000" dirty="0" err="1" smtClean="0"/>
              <a:t>apakšpasākumā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35857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857" y="2445287"/>
            <a:ext cx="7109539" cy="1472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Sadarbības projekta tehniskā </a:t>
            </a:r>
            <a:r>
              <a:rPr lang="lv-LV" sz="2000" dirty="0" smtClean="0"/>
              <a:t>sagatavošana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67173" y="2902380"/>
            <a:ext cx="1463040" cy="21544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Izvēlas atbilstošo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23453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Sadarbības projekta tehniskā </a:t>
            </a:r>
            <a:r>
              <a:rPr lang="lv-LV" dirty="0" smtClean="0"/>
              <a:t>sagatavošana (2)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841" y="1509204"/>
            <a:ext cx="7358959" cy="4148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54174" y="5475488"/>
            <a:ext cx="1463040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Ja teksta laukumā pietrūkst vieta, iespējams pievienot papildus dokumentu ar aprakstu  </a:t>
            </a:r>
            <a:endParaRPr lang="lv-LV" sz="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30066" y="5181597"/>
            <a:ext cx="170155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9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Sadarbības projekta tehniskā sagatavošana </a:t>
            </a:r>
            <a:r>
              <a:rPr lang="lv-LV" sz="2000" dirty="0" smtClean="0"/>
              <a:t>(3)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49" y="1726757"/>
            <a:ext cx="6096000" cy="29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0550" y="1413701"/>
            <a:ext cx="3251200" cy="33855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Vietējā rīcības grupa, sagatavojot iesniegumu, pierāda, ka </a:t>
            </a:r>
            <a:r>
              <a:rPr lang="lv-LV" sz="800" dirty="0"/>
              <a:t>plāno īstenot </a:t>
            </a:r>
            <a:r>
              <a:rPr lang="lv-LV" sz="800" dirty="0" smtClean="0"/>
              <a:t>sadarbības projektu</a:t>
            </a:r>
            <a:endParaRPr lang="lv-LV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016750" y="3178623"/>
            <a:ext cx="2006600" cy="33855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Norāda aptuveni sadarbības projekta plānoto darbības teritoriju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39861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821" y="1281579"/>
            <a:ext cx="5361696" cy="4735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Sadarbības projekta tehniskā sagatavošana </a:t>
            </a:r>
            <a:r>
              <a:rPr lang="lv-LV" sz="2000" dirty="0" smtClean="0"/>
              <a:t>(4)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61516" y="1959896"/>
            <a:ext cx="1572882" cy="95410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Norāda galvenās izmaksu pozīcijas, sadalot pa maksājuma pieprasījumiem – </a:t>
            </a:r>
            <a:r>
              <a:rPr lang="lv-LV" sz="800" dirty="0" smtClean="0">
                <a:solidFill>
                  <a:srgbClr val="FF0000"/>
                </a:solidFill>
              </a:rPr>
              <a:t>tehniskajai sagatavošanai </a:t>
            </a:r>
            <a:r>
              <a:rPr lang="lv-LV" sz="800" dirty="0" smtClean="0"/>
              <a:t>paredzēts </a:t>
            </a:r>
            <a:r>
              <a:rPr lang="lv-LV" sz="800" dirty="0" smtClean="0">
                <a:solidFill>
                  <a:srgbClr val="FF0000"/>
                </a:solidFill>
              </a:rPr>
              <a:t>1 maksājuma pieprasījums</a:t>
            </a:r>
            <a:endParaRPr lang="lv-LV" sz="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221" y="4923857"/>
            <a:ext cx="1572883" cy="120032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Izvēlās tāmes pozīciju, tai norāda izvērstas </a:t>
            </a:r>
            <a:r>
              <a:rPr lang="lv-LV" sz="800" dirty="0" err="1" smtClean="0"/>
              <a:t>apakšpozīcijas</a:t>
            </a:r>
            <a:r>
              <a:rPr lang="lv-LV" sz="800" dirty="0" smtClean="0"/>
              <a:t>, norāda atbilstošo maksājuma pieprasījuma iesniegšanas datumu, pārliecinās, ka izvērsto </a:t>
            </a:r>
            <a:r>
              <a:rPr lang="lv-LV" sz="800" dirty="0" err="1" smtClean="0"/>
              <a:t>apakšpozīciju</a:t>
            </a:r>
            <a:r>
              <a:rPr lang="lv-LV" sz="800" dirty="0" smtClean="0"/>
              <a:t> kopsumma sakrīt ar tāmes pozīcijas summu</a:t>
            </a:r>
            <a:endParaRPr lang="lv-LV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961516" y="3128192"/>
            <a:ext cx="1572883" cy="107721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Termiņš – izmaksas attiecināmas līdz sadarbības līguma noslēgšanai, sadarbības projekts jāiesniedz Dienestā 6 mēnešu laikā pēc Dienesta lēmuma pieņemšanas</a:t>
            </a:r>
            <a:endParaRPr lang="lv-LV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63351" y="2340444"/>
            <a:ext cx="1572882" cy="4616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Izmaksas «Ar PVN» un izmaksas «Bez PVN» norāda vienādas</a:t>
            </a:r>
            <a:endParaRPr lang="lv-LV" sz="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9509" y="2236894"/>
            <a:ext cx="1360712" cy="36933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900" dirty="0" smtClean="0"/>
              <a:t>Atzīmē, ka PVN nav attiecināms</a:t>
            </a:r>
            <a:endParaRPr lang="lv-LV" sz="900" dirty="0"/>
          </a:p>
        </p:txBody>
      </p:sp>
    </p:spTree>
    <p:extLst>
      <p:ext uri="{BB962C8B-B14F-4D97-AF65-F5344CB8AC3E}">
        <p14:creationId xmlns:p14="http://schemas.microsoft.com/office/powerpoint/2010/main" val="21804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9" y="2031473"/>
            <a:ext cx="8312150" cy="340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Sadarbības projekta tehniskā sagatavošana </a:t>
            </a:r>
            <a:r>
              <a:rPr lang="lv-LV" dirty="0" smtClean="0"/>
              <a:t>(5)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35A446-B717-4E07-B63F-8BFDD775BAA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523726" y="4070364"/>
            <a:ext cx="1572883" cy="4616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Norāda </a:t>
            </a:r>
            <a:r>
              <a:rPr lang="lv-LV" sz="800" dirty="0" smtClean="0">
                <a:solidFill>
                  <a:srgbClr val="FF0000"/>
                </a:solidFill>
              </a:rPr>
              <a:t>sadarbības projekta </a:t>
            </a:r>
            <a:r>
              <a:rPr lang="lv-LV" sz="800" dirty="0" smtClean="0"/>
              <a:t>plānotās kopējās izmaksas</a:t>
            </a:r>
            <a:endParaRPr lang="lv-LV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0176" y="1897221"/>
            <a:ext cx="1572883" cy="58477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800" dirty="0" smtClean="0"/>
              <a:t>Kopsummas tiek aprēķinātās automātiski, pēc pogas «Saglabāt» nospiešanas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176979345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2707</TotalTime>
  <Words>775</Words>
  <Application>Microsoft Office PowerPoint</Application>
  <PresentationFormat>On-screen Show (4:3)</PresentationFormat>
  <Paragraphs>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89_Prezentacija_templateLV</vt:lpstr>
      <vt:lpstr> </vt:lpstr>
      <vt:lpstr>Pieteikuma iesniegšana EPS</vt:lpstr>
      <vt:lpstr>Pieteikuma iesniegšana EPS (2)</vt:lpstr>
      <vt:lpstr>Pieteikuma iesniegšana EPS (3)</vt:lpstr>
      <vt:lpstr>Sadarbības projekta tehniskā sagatavošana</vt:lpstr>
      <vt:lpstr>Sadarbības projekta tehniskā sagatavošana (2)</vt:lpstr>
      <vt:lpstr>Sadarbības projekta tehniskā sagatavošana (3)</vt:lpstr>
      <vt:lpstr>Sadarbības projekta tehniskā sagatavošana (4)</vt:lpstr>
      <vt:lpstr>Sadarbības projekta tehniskā sagatavošana (5)</vt:lpstr>
      <vt:lpstr>Starpteritoriālā sadarbība</vt:lpstr>
      <vt:lpstr>Starpteritoriālā sadarbība (2)</vt:lpstr>
      <vt:lpstr>Starpteritoriālā sadarbība (3)</vt:lpstr>
      <vt:lpstr>Starpteritoriālā sadarbība (4)</vt:lpstr>
      <vt:lpstr>Starpteritoriālā sadarbība (5)</vt:lpstr>
      <vt:lpstr>Starpteritoriālā sadarbība (6)</vt:lpstr>
      <vt:lpstr>Starpteritoriālā sadarbība (7)</vt:lpstr>
      <vt:lpstr>Starpvalstu sadarbība</vt:lpstr>
      <vt:lpstr>Starpvalstu sadarbība (2)</vt:lpstr>
      <vt:lpstr>Vietējās rīcības grupas pašnovērtējums</vt:lpstr>
      <vt:lpstr>Iesniedzamie dokumenti</vt:lpstr>
      <vt:lpstr>Projekta iesnieguma pārbaude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Eva Kļaviņa</cp:lastModifiedBy>
  <cp:revision>265</cp:revision>
  <cp:lastPrinted>2017-07-13T12:44:54Z</cp:lastPrinted>
  <dcterms:created xsi:type="dcterms:W3CDTF">2014-11-20T14:46:47Z</dcterms:created>
  <dcterms:modified xsi:type="dcterms:W3CDTF">2022-10-24T20:02:05Z</dcterms:modified>
</cp:coreProperties>
</file>