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handoutMasterIdLst>
    <p:handoutMasterId r:id="rId20"/>
  </p:handoutMasterIdLst>
  <p:sldIdLst>
    <p:sldId id="256" r:id="rId2"/>
    <p:sldId id="303" r:id="rId3"/>
    <p:sldId id="308" r:id="rId4"/>
    <p:sldId id="310" r:id="rId5"/>
    <p:sldId id="309" r:id="rId6"/>
    <p:sldId id="261" r:id="rId7"/>
    <p:sldId id="307" r:id="rId8"/>
    <p:sldId id="262" r:id="rId9"/>
    <p:sldId id="263" r:id="rId10"/>
    <p:sldId id="266" r:id="rId11"/>
    <p:sldId id="267" r:id="rId12"/>
    <p:sldId id="268" r:id="rId13"/>
    <p:sldId id="269" r:id="rId14"/>
    <p:sldId id="270" r:id="rId15"/>
    <p:sldId id="272" r:id="rId16"/>
    <p:sldId id="301" r:id="rId17"/>
    <p:sldId id="278" r:id="rId18"/>
  </p:sldIdLst>
  <p:sldSz cx="9144000" cy="6858000" type="screen4x3"/>
  <p:notesSz cx="6799263" cy="9929813"/>
  <p:defaultTextStyle>
    <a:defPPr>
      <a:defRPr lang="lv-L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1498" y="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347" cy="4964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1342" y="0"/>
            <a:ext cx="2946347" cy="4964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C3B5DA4-A499-48F2-A116-8CA889AAB369}" type="datetimeFigureOut">
              <a:rPr lang="lv-LV" smtClean="0"/>
              <a:pPr/>
              <a:t>24.10.2022</a:t>
            </a:fld>
            <a:endParaRPr lang="lv-LV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31599"/>
            <a:ext cx="2946347" cy="496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1342" y="9431599"/>
            <a:ext cx="2946347" cy="496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473FC04-5AC5-4D01-ABEF-2939E494BDD9}" type="slidenum">
              <a:rPr lang="lv-LV" smtClean="0"/>
              <a:pPr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923783118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347" cy="4964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1342" y="0"/>
            <a:ext cx="2946347" cy="4964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03DE6CE-18D2-401E-A21B-7BDBB79FCAC4}" type="datetimeFigureOut">
              <a:rPr lang="lv-LV" smtClean="0"/>
              <a:pPr/>
              <a:t>24.10.2022</a:t>
            </a:fld>
            <a:endParaRPr lang="lv-LV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4113" cy="3724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lv-LV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927" y="4716661"/>
            <a:ext cx="5439410" cy="4468416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31599"/>
            <a:ext cx="2946347" cy="496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1342" y="9431599"/>
            <a:ext cx="2946347" cy="496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184C11B-4D89-4441-9041-767B74A65FEF}" type="slidenum">
              <a:rPr lang="lv-LV" smtClean="0"/>
              <a:pPr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797080846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lv-LV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C3D3F7-F9E5-4E09-8B2D-E942FD9877A5}" type="datetimeFigureOut">
              <a:rPr lang="lv-LV" smtClean="0"/>
              <a:pPr/>
              <a:t>24.10.2022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D36CCB-A445-42C9-88D4-4BA21EEF182E}" type="slidenum">
              <a:rPr lang="lv-LV" smtClean="0"/>
              <a:pPr/>
              <a:t>‹#›</a:t>
            </a:fld>
            <a:endParaRPr lang="lv-LV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C3D3F7-F9E5-4E09-8B2D-E942FD9877A5}" type="datetimeFigureOut">
              <a:rPr lang="lv-LV" smtClean="0"/>
              <a:pPr/>
              <a:t>24.10.2022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D36CCB-A445-42C9-88D4-4BA21EEF182E}" type="slidenum">
              <a:rPr lang="lv-LV" smtClean="0"/>
              <a:pPr/>
              <a:t>‹#›</a:t>
            </a:fld>
            <a:endParaRPr lang="lv-LV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C3D3F7-F9E5-4E09-8B2D-E942FD9877A5}" type="datetimeFigureOut">
              <a:rPr lang="lv-LV" smtClean="0"/>
              <a:pPr/>
              <a:t>24.10.2022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D36CCB-A445-42C9-88D4-4BA21EEF182E}" type="slidenum">
              <a:rPr lang="lv-LV" smtClean="0"/>
              <a:pPr/>
              <a:t>‹#›</a:t>
            </a:fld>
            <a:endParaRPr lang="lv-LV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C3D3F7-F9E5-4E09-8B2D-E942FD9877A5}" type="datetimeFigureOut">
              <a:rPr lang="lv-LV" smtClean="0"/>
              <a:pPr/>
              <a:t>24.10.2022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D36CCB-A445-42C9-88D4-4BA21EEF182E}" type="slidenum">
              <a:rPr lang="lv-LV" smtClean="0"/>
              <a:pPr/>
              <a:t>‹#›</a:t>
            </a:fld>
            <a:endParaRPr lang="lv-LV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C3D3F7-F9E5-4E09-8B2D-E942FD9877A5}" type="datetimeFigureOut">
              <a:rPr lang="lv-LV" smtClean="0"/>
              <a:pPr/>
              <a:t>24.10.2022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D36CCB-A445-42C9-88D4-4BA21EEF182E}" type="slidenum">
              <a:rPr lang="lv-LV" smtClean="0"/>
              <a:pPr/>
              <a:t>‹#›</a:t>
            </a:fld>
            <a:endParaRPr lang="lv-LV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C3D3F7-F9E5-4E09-8B2D-E942FD9877A5}" type="datetimeFigureOut">
              <a:rPr lang="lv-LV" smtClean="0"/>
              <a:pPr/>
              <a:t>24.10.2022</a:t>
            </a:fld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D36CCB-A445-42C9-88D4-4BA21EEF182E}" type="slidenum">
              <a:rPr lang="lv-LV" smtClean="0"/>
              <a:pPr/>
              <a:t>‹#›</a:t>
            </a:fld>
            <a:endParaRPr lang="lv-LV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C3D3F7-F9E5-4E09-8B2D-E942FD9877A5}" type="datetimeFigureOut">
              <a:rPr lang="lv-LV" smtClean="0"/>
              <a:pPr/>
              <a:t>24.10.2022</a:t>
            </a:fld>
            <a:endParaRPr lang="lv-LV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D36CCB-A445-42C9-88D4-4BA21EEF182E}" type="slidenum">
              <a:rPr lang="lv-LV" smtClean="0"/>
              <a:pPr/>
              <a:t>‹#›</a:t>
            </a:fld>
            <a:endParaRPr lang="lv-LV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C3D3F7-F9E5-4E09-8B2D-E942FD9877A5}" type="datetimeFigureOut">
              <a:rPr lang="lv-LV" smtClean="0"/>
              <a:pPr/>
              <a:t>24.10.2022</a:t>
            </a:fld>
            <a:endParaRPr lang="lv-LV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D36CCB-A445-42C9-88D4-4BA21EEF182E}" type="slidenum">
              <a:rPr lang="lv-LV" smtClean="0"/>
              <a:pPr/>
              <a:t>‹#›</a:t>
            </a:fld>
            <a:endParaRPr lang="lv-LV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C3D3F7-F9E5-4E09-8B2D-E942FD9877A5}" type="datetimeFigureOut">
              <a:rPr lang="lv-LV" smtClean="0"/>
              <a:pPr/>
              <a:t>24.10.2022</a:t>
            </a:fld>
            <a:endParaRPr lang="lv-LV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D36CCB-A445-42C9-88D4-4BA21EEF182E}" type="slidenum">
              <a:rPr lang="lv-LV" smtClean="0"/>
              <a:pPr/>
              <a:t>‹#›</a:t>
            </a:fld>
            <a:endParaRPr lang="lv-LV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C3D3F7-F9E5-4E09-8B2D-E942FD9877A5}" type="datetimeFigureOut">
              <a:rPr lang="lv-LV" smtClean="0"/>
              <a:pPr/>
              <a:t>24.10.2022</a:t>
            </a:fld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D36CCB-A445-42C9-88D4-4BA21EEF182E}" type="slidenum">
              <a:rPr lang="lv-LV" smtClean="0"/>
              <a:pPr/>
              <a:t>‹#›</a:t>
            </a:fld>
            <a:endParaRPr lang="lv-LV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lv-LV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C3D3F7-F9E5-4E09-8B2D-E942FD9877A5}" type="datetimeFigureOut">
              <a:rPr lang="lv-LV" smtClean="0"/>
              <a:pPr/>
              <a:t>24.10.2022</a:t>
            </a:fld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D36CCB-A445-42C9-88D4-4BA21EEF182E}" type="slidenum">
              <a:rPr lang="lv-LV" smtClean="0"/>
              <a:pPr/>
              <a:t>‹#›</a:t>
            </a:fld>
            <a:endParaRPr lang="lv-LV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C3D3F7-F9E5-4E09-8B2D-E942FD9877A5}" type="datetimeFigureOut">
              <a:rPr lang="lv-LV" smtClean="0"/>
              <a:pPr/>
              <a:t>24.10.2022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D36CCB-A445-42C9-88D4-4BA21EEF182E}" type="slidenum">
              <a:rPr lang="lv-LV" smtClean="0"/>
              <a:pPr/>
              <a:t>‹#›</a:t>
            </a:fld>
            <a:endParaRPr lang="lv-LV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v-L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lv-LV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itchFamily="18" charset="0"/>
              </a:rPr>
              <a:t>Pasākuma «</a:t>
            </a:r>
            <a:r>
              <a:rPr lang="lv-LV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Atbalsts jaunajiem lauksaimniekiem uzņēmējdarbības uzsākšanai</a:t>
            </a:r>
            <a:r>
              <a:rPr lang="lv-LV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 (6.1.)</a:t>
            </a:r>
            <a:br>
              <a:rPr lang="lv-LV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lv-LV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ieviešana</a:t>
            </a:r>
            <a:br>
              <a:rPr lang="lv-LV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lv-LV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2014.-2020.g.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1640" y="5949280"/>
            <a:ext cx="6400800" cy="528464"/>
          </a:xfrm>
        </p:spPr>
        <p:txBody>
          <a:bodyPr>
            <a:normAutofit fontScale="92500" lnSpcReduction="10000"/>
          </a:bodyPr>
          <a:lstStyle/>
          <a:p>
            <a:r>
              <a:rPr lang="lv-LV" dirty="0"/>
              <a:t>2016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lv-LV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Darījumdarbības</a:t>
            </a:r>
            <a:r>
              <a:rPr lang="lv-LV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plāns</a:t>
            </a:r>
            <a:endParaRPr lang="lv-LV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algn="just"/>
            <a:r>
              <a:rPr lang="lv-LV" dirty="0">
                <a:latin typeface="Times New Roman" pitchFamily="18" charset="0"/>
                <a:cs typeface="Times New Roman" pitchFamily="18" charset="0"/>
              </a:rPr>
              <a:t>Projekts tiek īstenots atbilstoši apstiprinātajam </a:t>
            </a:r>
            <a:r>
              <a:rPr lang="lv-LV" dirty="0" err="1">
                <a:latin typeface="Times New Roman" pitchFamily="18" charset="0"/>
                <a:cs typeface="Times New Roman" pitchFamily="18" charset="0"/>
              </a:rPr>
              <a:t>darījumdarbības</a:t>
            </a:r>
            <a:r>
              <a:rPr lang="lv-LV" dirty="0">
                <a:latin typeface="Times New Roman" pitchFamily="18" charset="0"/>
                <a:cs typeface="Times New Roman" pitchFamily="18" charset="0"/>
              </a:rPr>
              <a:t> plānam, veicot visus plānotos ilgtermiņa ieguldījumus un sasniedzot plānotos fiziskos rādītājus un apgrozījumu.</a:t>
            </a:r>
          </a:p>
          <a:p>
            <a:pPr algn="just"/>
            <a:r>
              <a:rPr lang="lv-LV" dirty="0" err="1">
                <a:latin typeface="Times New Roman" pitchFamily="18" charset="0"/>
                <a:cs typeface="Times New Roman" pitchFamily="18" charset="0"/>
              </a:rPr>
              <a:t>Darījumdarbības</a:t>
            </a:r>
            <a:r>
              <a:rPr lang="lv-LV" dirty="0">
                <a:latin typeface="Times New Roman" pitchFamily="18" charset="0"/>
                <a:cs typeface="Times New Roman" pitchFamily="18" charset="0"/>
              </a:rPr>
              <a:t> plānu sagatavo </a:t>
            </a:r>
            <a:r>
              <a:rPr lang="lv-LV" b="1" dirty="0">
                <a:latin typeface="Times New Roman" pitchFamily="18" charset="0"/>
                <a:cs typeface="Times New Roman" pitchFamily="18" charset="0"/>
              </a:rPr>
              <a:t>divu</a:t>
            </a:r>
            <a:r>
              <a:rPr lang="lv-LV" dirty="0">
                <a:latin typeface="Times New Roman" pitchFamily="18" charset="0"/>
                <a:cs typeface="Times New Roman" pitchFamily="18" charset="0"/>
              </a:rPr>
              <a:t> līdz </a:t>
            </a:r>
            <a:r>
              <a:rPr lang="lv-LV" b="1" dirty="0">
                <a:latin typeface="Times New Roman" pitchFamily="18" charset="0"/>
                <a:cs typeface="Times New Roman" pitchFamily="18" charset="0"/>
              </a:rPr>
              <a:t>četru</a:t>
            </a:r>
            <a:r>
              <a:rPr lang="lv-LV" dirty="0">
                <a:latin typeface="Times New Roman" pitchFamily="18" charset="0"/>
                <a:cs typeface="Times New Roman" pitchFamily="18" charset="0"/>
              </a:rPr>
              <a:t> (četri gadi liellopu audzēšanas, aitkopības nozarē un ilggadīgo stādījumu ierīkošanas gadījumā) kalendāro gadu ilgam laikposmam (</a:t>
            </a:r>
            <a:r>
              <a:rPr lang="lv-LV" i="1" dirty="0">
                <a:latin typeface="Times New Roman" pitchFamily="18" charset="0"/>
                <a:cs typeface="Times New Roman" pitchFamily="18" charset="0"/>
              </a:rPr>
              <a:t>LAD uzrauga saimniecisko darbību 4 kalendāros gadus no projekta apstiprināšanas</a:t>
            </a:r>
            <a:r>
              <a:rPr lang="lv-LV" dirty="0">
                <a:latin typeface="Times New Roman" pitchFamily="18" charset="0"/>
                <a:cs typeface="Times New Roman" pitchFamily="18" charset="0"/>
              </a:rPr>
              <a:t>);</a:t>
            </a:r>
          </a:p>
          <a:p>
            <a:pPr algn="just"/>
            <a:r>
              <a:rPr lang="lv-LV" dirty="0">
                <a:latin typeface="Times New Roman" pitchFamily="18" charset="0"/>
                <a:cs typeface="Times New Roman" pitchFamily="18" charset="0"/>
              </a:rPr>
              <a:t>Atbalsta pretendents saimniecisko darbību veic vismaz 4 pilnus kalendāros gadus pēc tam, kad stājies spēkā lēmums par projekta iesnieguma apstiprināšanu. Šajā laikā tiek nodrošināta </a:t>
            </a:r>
            <a:r>
              <a:rPr lang="lv-LV" dirty="0" err="1">
                <a:latin typeface="Times New Roman" pitchFamily="18" charset="0"/>
                <a:cs typeface="Times New Roman" pitchFamily="18" charset="0"/>
              </a:rPr>
              <a:t>darījumdarbības</a:t>
            </a:r>
            <a:r>
              <a:rPr lang="lv-LV" dirty="0">
                <a:latin typeface="Times New Roman" pitchFamily="18" charset="0"/>
                <a:cs typeface="Times New Roman" pitchFamily="18" charset="0"/>
              </a:rPr>
              <a:t> plāna izpilde, </a:t>
            </a:r>
            <a:r>
              <a:rPr lang="lv-LV" dirty="0" err="1">
                <a:latin typeface="Times New Roman" pitchFamily="18" charset="0"/>
                <a:cs typeface="Times New Roman" pitchFamily="18" charset="0"/>
              </a:rPr>
              <a:t>darījumdarbības</a:t>
            </a:r>
            <a:r>
              <a:rPr lang="lv-LV" dirty="0">
                <a:latin typeface="Times New Roman" pitchFamily="18" charset="0"/>
                <a:cs typeface="Times New Roman" pitchFamily="18" charset="0"/>
              </a:rPr>
              <a:t> plānā sasniegto rādītāju saglabāšana un LAD pārraudzība</a:t>
            </a:r>
            <a:r>
              <a:rPr lang="lv-LV" dirty="0"/>
              <a:t>.</a:t>
            </a:r>
            <a:endParaRPr lang="lv-LV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lv-LV" dirty="0" err="1">
                <a:latin typeface="Times New Roman" pitchFamily="18" charset="0"/>
                <a:cs typeface="Times New Roman" pitchFamily="18" charset="0"/>
              </a:rPr>
              <a:t>Darījumdarbības</a:t>
            </a:r>
            <a:r>
              <a:rPr lang="lv-LV" dirty="0">
                <a:latin typeface="Times New Roman" pitchFamily="18" charset="0"/>
                <a:cs typeface="Times New Roman" pitchFamily="18" charset="0"/>
              </a:rPr>
              <a:t> plānā paredzētajai saimnieciskai darbībai ir jābūt dzīvotspējīgai un samērīgai, ievērojot pareizas finanšu vadības principus (</a:t>
            </a:r>
            <a:r>
              <a:rPr lang="lv-LV" i="1" dirty="0">
                <a:latin typeface="Times New Roman" pitchFamily="18" charset="0"/>
                <a:cs typeface="Times New Roman" pitchFamily="18" charset="0"/>
              </a:rPr>
              <a:t>saimnieciskums, efektivitāte, lietderība</a:t>
            </a:r>
            <a:r>
              <a:rPr lang="lv-LV" dirty="0">
                <a:latin typeface="Times New Roman" pitchFamily="18" charset="0"/>
                <a:cs typeface="Times New Roman" pitchFamily="18" charset="0"/>
              </a:rPr>
              <a:t>);</a:t>
            </a:r>
          </a:p>
          <a:p>
            <a:pPr algn="just"/>
            <a:r>
              <a:rPr lang="lv-LV" dirty="0">
                <a:latin typeface="Times New Roman" pitchFamily="18" charset="0"/>
                <a:cs typeface="Times New Roman" pitchFamily="18" charset="0"/>
              </a:rPr>
              <a:t>LAD vērtē </a:t>
            </a:r>
            <a:r>
              <a:rPr lang="lv-LV" dirty="0" err="1">
                <a:latin typeface="Times New Roman" pitchFamily="18" charset="0"/>
                <a:cs typeface="Times New Roman" pitchFamily="18" charset="0"/>
              </a:rPr>
              <a:t>darījumdarbības</a:t>
            </a:r>
            <a:r>
              <a:rPr lang="lv-LV" dirty="0">
                <a:latin typeface="Times New Roman" pitchFamily="18" charset="0"/>
                <a:cs typeface="Times New Roman" pitchFamily="18" charset="0"/>
              </a:rPr>
              <a:t> plāna kvalitāti un plānoto ieguldījumu atbilstību sasniedzamajiem mērķiem.</a:t>
            </a:r>
          </a:p>
          <a:p>
            <a:pPr algn="just"/>
            <a:endParaRPr lang="lv-LV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lv-LV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lv-LV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Darījumdarbības</a:t>
            </a:r>
            <a:r>
              <a:rPr lang="lv-LV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plānā minimālie sasniedzamie rādītāji</a:t>
            </a:r>
            <a:endParaRPr lang="lv-LV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lv-LV" b="1" dirty="0">
                <a:latin typeface="Times New Roman" pitchFamily="18" charset="0"/>
                <a:cs typeface="Times New Roman" pitchFamily="18" charset="0"/>
              </a:rPr>
              <a:t>neto apgrozījums </a:t>
            </a:r>
            <a:r>
              <a:rPr lang="lv-LV" dirty="0">
                <a:latin typeface="Times New Roman" pitchFamily="18" charset="0"/>
                <a:cs typeface="Times New Roman" pitchFamily="18" charset="0"/>
              </a:rPr>
              <a:t>no nepārstrādātu lauksaimniecības produktu ražošanas </a:t>
            </a:r>
            <a:r>
              <a:rPr lang="lv-LV" b="1" dirty="0">
                <a:latin typeface="Times New Roman" pitchFamily="18" charset="0"/>
                <a:cs typeface="Times New Roman" pitchFamily="18" charset="0"/>
              </a:rPr>
              <a:t>un</a:t>
            </a:r>
            <a:r>
              <a:rPr lang="lv-LV" dirty="0">
                <a:latin typeface="Times New Roman" pitchFamily="18" charset="0"/>
                <a:cs typeface="Times New Roman" pitchFamily="18" charset="0"/>
              </a:rPr>
              <a:t> saimniecības ekonomiskā lieluma </a:t>
            </a:r>
            <a:r>
              <a:rPr lang="lv-LV" b="1" dirty="0">
                <a:latin typeface="Times New Roman" pitchFamily="18" charset="0"/>
                <a:cs typeface="Times New Roman" pitchFamily="18" charset="0"/>
              </a:rPr>
              <a:t>SI vērtība </a:t>
            </a:r>
            <a:r>
              <a:rPr lang="lv-LV" dirty="0">
                <a:latin typeface="Times New Roman" pitchFamily="18" charset="0"/>
                <a:cs typeface="Times New Roman" pitchFamily="18" charset="0"/>
              </a:rPr>
              <a:t>sasniedz minimālo robežvērtību – </a:t>
            </a:r>
            <a:r>
              <a:rPr lang="lv-LV" b="1" dirty="0">
                <a:latin typeface="Times New Roman" pitchFamily="18" charset="0"/>
                <a:cs typeface="Times New Roman" pitchFamily="18" charset="0"/>
              </a:rPr>
              <a:t>15 000eur</a:t>
            </a:r>
            <a:r>
              <a:rPr lang="lv-LV" dirty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/>
            <a:r>
              <a:rPr lang="lv-LV" b="1" dirty="0">
                <a:latin typeface="Times New Roman" pitchFamily="18" charset="0"/>
                <a:cs typeface="Times New Roman" pitchFamily="18" charset="0"/>
              </a:rPr>
              <a:t>15 000eur</a:t>
            </a:r>
            <a:r>
              <a:rPr lang="lv-LV" dirty="0">
                <a:latin typeface="Times New Roman" pitchFamily="18" charset="0"/>
                <a:cs typeface="Times New Roman" pitchFamily="18" charset="0"/>
              </a:rPr>
              <a:t> sasniegtais </a:t>
            </a:r>
            <a:r>
              <a:rPr lang="lv-LV" b="1" dirty="0">
                <a:latin typeface="Times New Roman" pitchFamily="18" charset="0"/>
                <a:cs typeface="Times New Roman" pitchFamily="18" charset="0"/>
              </a:rPr>
              <a:t>neto apgrozījums </a:t>
            </a:r>
            <a:r>
              <a:rPr lang="lv-LV" dirty="0">
                <a:latin typeface="Times New Roman" pitchFamily="18" charset="0"/>
                <a:cs typeface="Times New Roman" pitchFamily="18" charset="0"/>
              </a:rPr>
              <a:t>no nepārstrādātu lauksaimniecības produktu ražošanas </a:t>
            </a:r>
            <a:r>
              <a:rPr lang="lv-LV" b="1" dirty="0">
                <a:latin typeface="Times New Roman" pitchFamily="18" charset="0"/>
                <a:cs typeface="Times New Roman" pitchFamily="18" charset="0"/>
              </a:rPr>
              <a:t>vai</a:t>
            </a:r>
            <a:r>
              <a:rPr lang="lv-LV" dirty="0">
                <a:latin typeface="Times New Roman" pitchFamily="18" charset="0"/>
                <a:cs typeface="Times New Roman" pitchFamily="18" charset="0"/>
              </a:rPr>
              <a:t> saimniecības ekonomiskā lieluma </a:t>
            </a:r>
            <a:r>
              <a:rPr lang="lv-LV" b="1" dirty="0">
                <a:latin typeface="Times New Roman" pitchFamily="18" charset="0"/>
                <a:cs typeface="Times New Roman" pitchFamily="18" charset="0"/>
              </a:rPr>
              <a:t>SI vērtība </a:t>
            </a:r>
            <a:r>
              <a:rPr lang="lv-LV" dirty="0">
                <a:latin typeface="Times New Roman" pitchFamily="18" charset="0"/>
                <a:cs typeface="Times New Roman" pitchFamily="18" charset="0"/>
              </a:rPr>
              <a:t>ir </a:t>
            </a:r>
            <a:r>
              <a:rPr lang="lv-LV" b="1" dirty="0">
                <a:latin typeface="Times New Roman" pitchFamily="18" charset="0"/>
                <a:cs typeface="Times New Roman" pitchFamily="18" charset="0"/>
              </a:rPr>
              <a:t>palielinājusies</a:t>
            </a:r>
            <a:r>
              <a:rPr lang="lv-LV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lv-LV" b="1" dirty="0">
                <a:latin typeface="Times New Roman" pitchFamily="18" charset="0"/>
                <a:cs typeface="Times New Roman" pitchFamily="18" charset="0"/>
              </a:rPr>
              <a:t>vismaz par 20 procentiem</a:t>
            </a:r>
            <a:r>
              <a:rPr lang="lv-LV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lv-LV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/>
          <a:lstStyle/>
          <a:p>
            <a:r>
              <a:rPr lang="lv-LV" b="1" dirty="0">
                <a:solidFill>
                  <a:srgbClr val="0070C0"/>
                </a:solidFill>
              </a:rPr>
              <a:t>PIEMĒRS </a:t>
            </a:r>
            <a:endParaRPr lang="lv-LV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395536" y="1052736"/>
            <a:ext cx="2818656" cy="1728192"/>
          </a:xfrm>
          <a:solidFill>
            <a:schemeClr val="tx2">
              <a:lumMod val="20000"/>
              <a:lumOff val="80000"/>
            </a:schemeClr>
          </a:solidFill>
          <a:ln w="15875" cmpd="dbl">
            <a:solidFill>
              <a:schemeClr val="accent1">
                <a:alpha val="0"/>
              </a:schemeClr>
            </a:solidFill>
          </a:ln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lv-LV" sz="2800" b="1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Pirms projekta īstenošanas</a:t>
            </a:r>
          </a:p>
          <a:p>
            <a:pPr marL="0" indent="0" algn="just">
              <a:buNone/>
            </a:pPr>
            <a:endParaRPr lang="lv-LV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lv-LV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467544" y="2996952"/>
            <a:ext cx="2736304" cy="1728192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15875" cmpd="dbl">
            <a:solidFill>
              <a:schemeClr val="accent1">
                <a:alpha val="0"/>
              </a:schemeClr>
            </a:solidFill>
          </a:ln>
        </p:spPr>
        <p:txBody>
          <a:bodyPr vert="horz" lIns="91440" tIns="45720" rIns="91440" bIns="45720" rtlCol="0">
            <a:normAutofit fontScale="92500" lnSpcReduction="200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lv-LV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Pēdējā noslēgtā gada neto apgrozījums no</a:t>
            </a:r>
            <a:r>
              <a:rPr kumimoji="0" lang="lv-LV" sz="2800" b="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lauksaimniecības</a:t>
            </a:r>
            <a:r>
              <a:rPr kumimoji="0" lang="lv-LV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– </a:t>
            </a:r>
            <a:r>
              <a:rPr lang="lv-LV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  <a:r>
              <a:rPr kumimoji="0" lang="lv-LV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000eur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lv-LV" sz="2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lv-LV" sz="2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467544" y="5013176"/>
            <a:ext cx="2736304" cy="1108719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15875" cmpd="dbl">
            <a:solidFill>
              <a:schemeClr val="accent1">
                <a:alpha val="0"/>
              </a:schemeClr>
            </a:solidFill>
          </a:ln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lv-LV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SI</a:t>
            </a:r>
            <a:r>
              <a:rPr kumimoji="0" lang="lv-LV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– </a:t>
            </a:r>
            <a:r>
              <a:rPr lang="lv-LV" sz="2800" b="1" noProof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lv-LV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5 500</a:t>
            </a:r>
            <a:r>
              <a:rPr kumimoji="0" lang="lv-LV" sz="2800" b="1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eur</a:t>
            </a:r>
            <a:endParaRPr kumimoji="0" lang="lv-LV" sz="2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lv-LV" sz="2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lv-LV" sz="2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3563888" y="1052736"/>
            <a:ext cx="2674640" cy="1728191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15875" cmpd="dbl">
            <a:solidFill>
              <a:schemeClr val="accent1">
                <a:alpha val="0"/>
              </a:schemeClr>
            </a:solidFill>
          </a:ln>
        </p:spPr>
        <p:txBody>
          <a:bodyPr vert="horz" lIns="91440" tIns="45720" rIns="91440" bIns="45720" rtlCol="0">
            <a:normAutofit fontScale="775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lv-LV" sz="2800" b="1" i="0" u="none" strike="noStrike" kern="1200" cap="none" spc="0" normalizeH="0" baseline="0" noProof="0" dirty="0">
                <a:ln>
                  <a:noFill/>
                </a:ln>
                <a:solidFill>
                  <a:schemeClr val="accent4">
                    <a:lumMod val="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Pēc projekta īstenošanas – </a:t>
            </a:r>
            <a:r>
              <a:rPr kumimoji="0" lang="lv-LV" sz="2800" b="1" i="1" u="none" strike="noStrike" kern="1200" cap="none" spc="0" normalizeH="0" baseline="0" noProof="0" dirty="0">
                <a:ln>
                  <a:noFill/>
                </a:ln>
                <a:solidFill>
                  <a:schemeClr val="accent4">
                    <a:lumMod val="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jāsasniedz abiem rādītājiem minimālā robeža 15</a:t>
            </a:r>
            <a:r>
              <a:rPr kumimoji="0" lang="lv-LV" sz="2800" b="1" i="1" u="none" strike="noStrike" kern="1200" cap="none" spc="0" normalizeH="0" noProof="0" dirty="0">
                <a:ln>
                  <a:noFill/>
                </a:ln>
                <a:solidFill>
                  <a:schemeClr val="accent4">
                    <a:lumMod val="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lv-LV" sz="2800" b="1" i="1" u="none" strike="noStrike" kern="1200" cap="none" spc="0" normalizeH="0" baseline="0" noProof="0" dirty="0">
                <a:ln>
                  <a:noFill/>
                </a:ln>
                <a:solidFill>
                  <a:schemeClr val="accent4">
                    <a:lumMod val="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000eur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lv-LV" sz="2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lv-LV" sz="2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6300192" y="1052736"/>
            <a:ext cx="2674640" cy="1728192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15875" cmpd="dbl">
            <a:solidFill>
              <a:schemeClr val="accent1">
                <a:alpha val="0"/>
              </a:schemeClr>
            </a:solidFill>
          </a:ln>
        </p:spPr>
        <p:txBody>
          <a:bodyPr vert="horz" lIns="91440" tIns="45720" rIns="91440" bIns="45720" rtlCol="0">
            <a:normAutofit fontScale="62500" lnSpcReduction="200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lv-LV" sz="2800" b="1" i="0" u="none" strike="noStrike" kern="1200" cap="none" spc="0" normalizeH="0" baseline="0" noProof="0" dirty="0">
                <a:ln>
                  <a:noFill/>
                </a:ln>
                <a:solidFill>
                  <a:schemeClr val="accent4">
                    <a:lumMod val="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Pēc projekta īstenošanas</a:t>
            </a:r>
            <a:r>
              <a:rPr kumimoji="0" lang="lv-LV" sz="2800" b="1" i="0" u="none" strike="noStrike" kern="1200" cap="none" spc="0" normalizeH="0" noProof="0" dirty="0">
                <a:ln>
                  <a:noFill/>
                </a:ln>
                <a:solidFill>
                  <a:schemeClr val="accent4">
                    <a:lumMod val="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– </a:t>
            </a:r>
            <a:r>
              <a:rPr kumimoji="0" lang="lv-LV" sz="3200" b="1" i="1" u="none" strike="noStrike" kern="1200" cap="none" spc="0" normalizeH="0" noProof="0" dirty="0">
                <a:ln>
                  <a:noFill/>
                </a:ln>
                <a:solidFill>
                  <a:schemeClr val="accent4">
                    <a:lumMod val="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jābūt vismaz 20% pieaugumam pret vienu no sasniegtajiem rādītājiem</a:t>
            </a:r>
            <a:endParaRPr kumimoji="0" lang="lv-LV" sz="3200" b="1" i="1" u="none" strike="noStrike" kern="1200" cap="none" spc="0" normalizeH="0" baseline="0" noProof="0" dirty="0">
              <a:ln>
                <a:noFill/>
              </a:ln>
              <a:solidFill>
                <a:schemeClr val="accent4">
                  <a:lumMod val="50000"/>
                </a:schemeClr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lv-LV" sz="2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lv-LV" sz="2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9" name="Content Placeholder 2"/>
          <p:cNvSpPr txBox="1">
            <a:spLocks/>
          </p:cNvSpPr>
          <p:nvPr/>
        </p:nvSpPr>
        <p:spPr>
          <a:xfrm>
            <a:off x="3491880" y="2996952"/>
            <a:ext cx="2664296" cy="1728192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15875" cmpd="dbl">
            <a:solidFill>
              <a:schemeClr val="accent1">
                <a:alpha val="0"/>
              </a:schemeClr>
            </a:solidFill>
          </a:ln>
        </p:spPr>
        <p:txBody>
          <a:bodyPr vert="horz" lIns="91440" tIns="45720" rIns="91440" bIns="45720" rtlCol="0">
            <a:normAutofit fontScale="92500" lnSpcReduction="200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lv-LV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Pēdējā noslēgtā gada neto apgrozījums no</a:t>
            </a:r>
            <a:r>
              <a:rPr kumimoji="0" lang="lv-LV" sz="2800" b="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lauksaimniecības</a:t>
            </a:r>
            <a:r>
              <a:rPr kumimoji="0" lang="lv-LV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– </a:t>
            </a:r>
            <a:r>
              <a:rPr lang="lv-LV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15 0</a:t>
            </a:r>
            <a:r>
              <a:rPr kumimoji="0" lang="lv-LV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00eur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lv-LV" sz="2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lv-LV" sz="2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10" name="Content Placeholder 2"/>
          <p:cNvSpPr txBox="1">
            <a:spLocks/>
          </p:cNvSpPr>
          <p:nvPr/>
        </p:nvSpPr>
        <p:spPr>
          <a:xfrm>
            <a:off x="3563888" y="5013176"/>
            <a:ext cx="2592288" cy="1108719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15875" cmpd="dbl">
            <a:solidFill>
              <a:schemeClr val="accent1">
                <a:alpha val="0"/>
              </a:schemeClr>
            </a:solidFill>
          </a:ln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lv-LV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SI</a:t>
            </a:r>
            <a:r>
              <a:rPr kumimoji="0" lang="lv-LV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– </a:t>
            </a:r>
            <a:r>
              <a:rPr lang="lv-LV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18 9</a:t>
            </a:r>
            <a:r>
              <a:rPr lang="lv-LV" sz="2800" b="1" noProof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00</a:t>
            </a:r>
            <a:r>
              <a:rPr kumimoji="0" lang="lv-LV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eur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lv-LV" sz="2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lv-LV" sz="2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11" name="Content Placeholder 2"/>
          <p:cNvSpPr txBox="1">
            <a:spLocks/>
          </p:cNvSpPr>
          <p:nvPr/>
        </p:nvSpPr>
        <p:spPr>
          <a:xfrm>
            <a:off x="6300192" y="2996952"/>
            <a:ext cx="2699792" cy="3096344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15875" cmpd="dbl">
            <a:solidFill>
              <a:schemeClr val="accent1">
                <a:alpha val="0"/>
              </a:schemeClr>
            </a:solidFill>
          </a:ln>
        </p:spPr>
        <p:txBody>
          <a:bodyPr vert="horz" lIns="91440" tIns="45720" rIns="91440" bIns="45720" rtlCol="0">
            <a:normAutofit lnSpcReduction="100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lv-LV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Vismaz 20% pieaugums</a:t>
            </a:r>
            <a:r>
              <a:rPr kumimoji="0" lang="lv-LV" sz="2800" b="1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no </a:t>
            </a:r>
            <a:r>
              <a:rPr kumimoji="0" lang="lv-LV" sz="2800" b="0" i="0" u="none" strike="noStrike" kern="120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15 000eur</a:t>
            </a:r>
            <a:r>
              <a:rPr kumimoji="0" lang="lv-LV" sz="2800" b="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neto apgrozījuma </a:t>
            </a:r>
            <a:r>
              <a:rPr kumimoji="0" lang="lv-LV" sz="2800" b="0" i="0" u="none" strike="noStrike" kern="1200" cap="none" spc="0" normalizeH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vai no SI </a:t>
            </a:r>
            <a:r>
              <a:rPr kumimoji="0" lang="lv-LV" sz="2800" b="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15 500eur.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lv-LV" sz="2800" b="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Šajā gadījumā SI pieaug.</a:t>
            </a:r>
            <a:endParaRPr kumimoji="0" lang="lv-LV" sz="28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lv-LV" sz="2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lv-LV" sz="2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lv-LV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Ieguldījumi un atbalsta saņemšana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5256584"/>
          </a:xfrm>
        </p:spPr>
        <p:txBody>
          <a:bodyPr>
            <a:normAutofit fontScale="62500" lnSpcReduction="20000"/>
          </a:bodyPr>
          <a:lstStyle/>
          <a:p>
            <a:pPr algn="just"/>
            <a:r>
              <a:rPr lang="lv-LV" dirty="0"/>
              <a:t>	</a:t>
            </a:r>
            <a:r>
              <a:rPr lang="lv-LV" dirty="0">
                <a:latin typeface="Times New Roman" pitchFamily="18" charset="0"/>
                <a:cs typeface="Times New Roman" pitchFamily="18" charset="0"/>
              </a:rPr>
              <a:t>Atbalsta pretendents </a:t>
            </a:r>
            <a:r>
              <a:rPr lang="lv-LV" dirty="0" err="1">
                <a:latin typeface="Times New Roman" pitchFamily="18" charset="0"/>
                <a:cs typeface="Times New Roman" pitchFamily="18" charset="0"/>
              </a:rPr>
              <a:t>darījumdarbības</a:t>
            </a:r>
            <a:r>
              <a:rPr lang="lv-LV" dirty="0">
                <a:latin typeface="Times New Roman" pitchFamily="18" charset="0"/>
                <a:cs typeface="Times New Roman" pitchFamily="18" charset="0"/>
              </a:rPr>
              <a:t> plānā norādītos ieguldījumus veic </a:t>
            </a:r>
            <a:r>
              <a:rPr lang="lv-LV" b="1" dirty="0">
                <a:latin typeface="Times New Roman" pitchFamily="18" charset="0"/>
                <a:cs typeface="Times New Roman" pitchFamily="18" charset="0"/>
              </a:rPr>
              <a:t>bezskaidras naudas norēķinu veidā</a:t>
            </a:r>
            <a:r>
              <a:rPr lang="lv-LV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lv-LV" dirty="0">
                <a:latin typeface="Times New Roman" pitchFamily="18" charset="0"/>
                <a:cs typeface="Times New Roman" pitchFamily="18" charset="0"/>
              </a:rPr>
              <a:t>	Viena </a:t>
            </a:r>
            <a:r>
              <a:rPr lang="lv-LV" dirty="0" err="1">
                <a:latin typeface="Times New Roman" pitchFamily="18" charset="0"/>
                <a:cs typeface="Times New Roman" pitchFamily="18" charset="0"/>
              </a:rPr>
              <a:t>darījumdarbības</a:t>
            </a:r>
            <a:r>
              <a:rPr lang="lv-LV" dirty="0">
                <a:latin typeface="Times New Roman" pitchFamily="18" charset="0"/>
                <a:cs typeface="Times New Roman" pitchFamily="18" charset="0"/>
              </a:rPr>
              <a:t> plāna ieguldījums ir </a:t>
            </a:r>
            <a:r>
              <a:rPr lang="lv-LV" b="1" dirty="0">
                <a:latin typeface="Times New Roman" pitchFamily="18" charset="0"/>
                <a:cs typeface="Times New Roman" pitchFamily="18" charset="0"/>
              </a:rPr>
              <a:t>vismaz 40 000eur </a:t>
            </a:r>
            <a:r>
              <a:rPr lang="lv-LV" dirty="0">
                <a:latin typeface="Times New Roman" pitchFamily="18" charset="0"/>
                <a:cs typeface="Times New Roman" pitchFamily="18" charset="0"/>
              </a:rPr>
              <a:t>apmērā (</a:t>
            </a:r>
            <a:r>
              <a:rPr lang="lv-LV" i="1" dirty="0">
                <a:latin typeface="Times New Roman" pitchFamily="18" charset="0"/>
                <a:cs typeface="Times New Roman" pitchFamily="18" charset="0"/>
              </a:rPr>
              <a:t>mazāku atbalstu nevar pieprasīt</a:t>
            </a:r>
            <a:r>
              <a:rPr lang="lv-LV" dirty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>
              <a:buNone/>
            </a:pPr>
            <a:endParaRPr lang="lv-LV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lv-LV" sz="3400" b="1" u="sng" dirty="0">
                <a:latin typeface="Times New Roman" pitchFamily="18" charset="0"/>
                <a:cs typeface="Times New Roman" pitchFamily="18" charset="0"/>
              </a:rPr>
              <a:t>Ieguldījumu veido:</a:t>
            </a:r>
          </a:p>
          <a:p>
            <a:pPr algn="just"/>
            <a:r>
              <a:rPr lang="lv-LV" sz="3500" b="1" dirty="0">
                <a:latin typeface="Times New Roman" pitchFamily="18" charset="0"/>
                <a:cs typeface="Times New Roman" pitchFamily="18" charset="0"/>
              </a:rPr>
              <a:t>vismaz 80 % </a:t>
            </a:r>
            <a:r>
              <a:rPr lang="lv-LV" sz="3500" dirty="0">
                <a:latin typeface="Times New Roman" pitchFamily="18" charset="0"/>
                <a:cs typeface="Times New Roman" pitchFamily="18" charset="0"/>
              </a:rPr>
              <a:t>ilgtermiņa ieguldījumi (zeme, dzīvnieki, pamatlīdzekļi u.c.). </a:t>
            </a:r>
          </a:p>
          <a:p>
            <a:pPr algn="just"/>
            <a:r>
              <a:rPr lang="lv-LV" sz="3500" dirty="0">
                <a:latin typeface="Times New Roman" pitchFamily="18" charset="0"/>
                <a:cs typeface="Times New Roman" pitchFamily="18" charset="0"/>
              </a:rPr>
              <a:t>ne vairāk kā 3 daļās, pamatojoties uz priekšapmaksas rēķiniem vai citiem darījumus apliecinošiem dokumentiem (</a:t>
            </a:r>
            <a:r>
              <a:rPr lang="lv-LV" sz="3500" i="1" dirty="0">
                <a:latin typeface="Times New Roman" pitchFamily="18" charset="0"/>
                <a:cs typeface="Times New Roman" pitchFamily="18" charset="0"/>
              </a:rPr>
              <a:t>katram nākamajam maksājumam tiks pārbaudīts, vai iepriekšējā iegāde notikusi</a:t>
            </a:r>
            <a:r>
              <a:rPr lang="lv-LV" sz="3500" dirty="0">
                <a:latin typeface="Times New Roman" pitchFamily="18" charset="0"/>
                <a:cs typeface="Times New Roman" pitchFamily="18" charset="0"/>
              </a:rPr>
              <a:t>), atbalsta pretendents </a:t>
            </a:r>
            <a:r>
              <a:rPr lang="lv-LV" sz="3500" b="1" dirty="0">
                <a:latin typeface="Times New Roman" pitchFamily="18" charset="0"/>
                <a:cs typeface="Times New Roman" pitchFamily="18" charset="0"/>
              </a:rPr>
              <a:t>pēc projekta apstiprināšanas </a:t>
            </a:r>
            <a:r>
              <a:rPr lang="lv-LV" sz="3500" dirty="0">
                <a:latin typeface="Times New Roman" pitchFamily="18" charset="0"/>
                <a:cs typeface="Times New Roman" pitchFamily="18" charset="0"/>
              </a:rPr>
              <a:t>var saņemt 80 % no kopējās atbalsta summas (</a:t>
            </a:r>
            <a:r>
              <a:rPr lang="lv-LV" sz="3500" i="1" dirty="0">
                <a:latin typeface="Times New Roman" pitchFamily="18" charset="0"/>
                <a:cs typeface="Times New Roman" pitchFamily="18" charset="0"/>
              </a:rPr>
              <a:t>80% no 40 000eur</a:t>
            </a:r>
            <a:r>
              <a:rPr lang="lv-LV" sz="3500" dirty="0">
                <a:latin typeface="Times New Roman" pitchFamily="18" charset="0"/>
                <a:cs typeface="Times New Roman" pitchFamily="18" charset="0"/>
              </a:rPr>
              <a:t>) ;</a:t>
            </a:r>
          </a:p>
          <a:p>
            <a:pPr algn="just"/>
            <a:r>
              <a:rPr lang="lv-LV" sz="3500" b="1" dirty="0">
                <a:latin typeface="Times New Roman" pitchFamily="18" charset="0"/>
                <a:cs typeface="Times New Roman" pitchFamily="18" charset="0"/>
              </a:rPr>
              <a:t>ne vairāk kā 20 % </a:t>
            </a:r>
            <a:r>
              <a:rPr lang="lv-LV" sz="3500" dirty="0">
                <a:latin typeface="Times New Roman" pitchFamily="18" charset="0"/>
                <a:cs typeface="Times New Roman" pitchFamily="18" charset="0"/>
              </a:rPr>
              <a:t>vispārējās izmaksu (</a:t>
            </a:r>
            <a:r>
              <a:rPr lang="lv-LV" sz="3500" i="1" dirty="0">
                <a:latin typeface="Times New Roman" pitchFamily="18" charset="0"/>
                <a:cs typeface="Times New Roman" pitchFamily="18" charset="0"/>
              </a:rPr>
              <a:t>apgrozāmie līdzekļi, degviela, konsultācijas u.c.). </a:t>
            </a:r>
          </a:p>
          <a:p>
            <a:pPr algn="just"/>
            <a:r>
              <a:rPr lang="lv-LV" sz="3500" dirty="0">
                <a:latin typeface="Times New Roman" pitchFamily="18" charset="0"/>
                <a:cs typeface="Times New Roman" pitchFamily="18" charset="0"/>
              </a:rPr>
              <a:t>gala maksājumu 20 % apmērā no kopējā atbalsta apmēra atbalsta pretendents saņem </a:t>
            </a:r>
            <a:r>
              <a:rPr lang="lv-LV" sz="3500" b="1" dirty="0">
                <a:latin typeface="Times New Roman" pitchFamily="18" charset="0"/>
                <a:cs typeface="Times New Roman" pitchFamily="18" charset="0"/>
              </a:rPr>
              <a:t>pēc pilnīgas un pareizas </a:t>
            </a:r>
            <a:r>
              <a:rPr lang="lv-LV" sz="3500" dirty="0" err="1">
                <a:latin typeface="Times New Roman" pitchFamily="18" charset="0"/>
                <a:cs typeface="Times New Roman" pitchFamily="18" charset="0"/>
              </a:rPr>
              <a:t>darījumdarbības</a:t>
            </a:r>
            <a:r>
              <a:rPr lang="lv-LV" sz="3500" dirty="0">
                <a:latin typeface="Times New Roman" pitchFamily="18" charset="0"/>
                <a:cs typeface="Times New Roman" pitchFamily="18" charset="0"/>
              </a:rPr>
              <a:t> plāna</a:t>
            </a:r>
            <a:r>
              <a:rPr lang="lv-LV" sz="3500" b="1" dirty="0">
                <a:latin typeface="Times New Roman" pitchFamily="18" charset="0"/>
                <a:cs typeface="Times New Roman" pitchFamily="18" charset="0"/>
              </a:rPr>
              <a:t> īstenošanas.</a:t>
            </a:r>
          </a:p>
          <a:p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421582661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lv-LV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Ieguldījumi un atbalsta saņemšana</a:t>
            </a:r>
            <a:endParaRPr lang="lv-LV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lv-LV" dirty="0">
                <a:latin typeface="Times New Roman" pitchFamily="18" charset="0"/>
                <a:cs typeface="Times New Roman" pitchFamily="18" charset="0"/>
              </a:rPr>
              <a:t>Attiecināmi ir tikai tie atbalsta pretendenta ieguldījumi, </a:t>
            </a:r>
            <a:r>
              <a:rPr lang="lv-LV" u="sng" dirty="0">
                <a:latin typeface="Times New Roman" pitchFamily="18" charset="0"/>
                <a:cs typeface="Times New Roman" pitchFamily="18" charset="0"/>
              </a:rPr>
              <a:t>kas veikti pēc tam</a:t>
            </a:r>
            <a:r>
              <a:rPr lang="lv-LV" dirty="0">
                <a:latin typeface="Times New Roman" pitchFamily="18" charset="0"/>
                <a:cs typeface="Times New Roman" pitchFamily="18" charset="0"/>
              </a:rPr>
              <a:t>, kad stājies spēkā lēmums par projekta iesnieguma apstiprināšanu, </a:t>
            </a:r>
            <a:r>
              <a:rPr lang="lv-LV" u="sng" dirty="0">
                <a:latin typeface="Times New Roman" pitchFamily="18" charset="0"/>
                <a:cs typeface="Times New Roman" pitchFamily="18" charset="0"/>
              </a:rPr>
              <a:t>izņemot konsultāciju pakalpojuma izmaksas</a:t>
            </a:r>
            <a:r>
              <a:rPr lang="lv-LV" dirty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/>
            <a:r>
              <a:rPr lang="lv-LV" dirty="0">
                <a:latin typeface="Times New Roman" pitchFamily="18" charset="0"/>
                <a:cs typeface="Times New Roman" pitchFamily="18" charset="0"/>
              </a:rPr>
              <a:t>Iegādes nevar veikt no </a:t>
            </a:r>
            <a:r>
              <a:rPr lang="lv-LV" b="1" dirty="0">
                <a:latin typeface="Times New Roman" pitchFamily="18" charset="0"/>
                <a:cs typeface="Times New Roman" pitchFamily="18" charset="0"/>
              </a:rPr>
              <a:t>saistītām personām</a:t>
            </a:r>
            <a:r>
              <a:rPr lang="lv-LV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lv-LV" sz="40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Atbalsta atmaksa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81128"/>
          </a:xfrm>
        </p:spPr>
        <p:txBody>
          <a:bodyPr>
            <a:normAutofit fontScale="77500" lnSpcReduction="20000"/>
          </a:bodyPr>
          <a:lstStyle/>
          <a:p>
            <a:pPr marL="0" indent="0" algn="just">
              <a:buNone/>
            </a:pPr>
            <a:r>
              <a:rPr lang="lv-LV" sz="4100" dirty="0">
                <a:latin typeface="Times New Roman" pitchFamily="18" charset="0"/>
                <a:cs typeface="Times New Roman" pitchFamily="18" charset="0"/>
              </a:rPr>
              <a:t>LAD ir tiesīgs </a:t>
            </a:r>
            <a:r>
              <a:rPr lang="lv-LV" sz="4100" b="1" dirty="0">
                <a:latin typeface="Times New Roman" pitchFamily="18" charset="0"/>
                <a:cs typeface="Times New Roman" pitchFamily="18" charset="0"/>
              </a:rPr>
              <a:t>pieprasīt </a:t>
            </a:r>
            <a:r>
              <a:rPr lang="lv-LV" sz="4100" dirty="0">
                <a:latin typeface="Times New Roman" pitchFamily="18" charset="0"/>
                <a:cs typeface="Times New Roman" pitchFamily="18" charset="0"/>
              </a:rPr>
              <a:t>saņemtā atbalsta </a:t>
            </a:r>
            <a:r>
              <a:rPr lang="lv-LV" sz="4100" b="1" dirty="0">
                <a:latin typeface="Times New Roman" pitchFamily="18" charset="0"/>
                <a:cs typeface="Times New Roman" pitchFamily="18" charset="0"/>
              </a:rPr>
              <a:t>atmaksu</a:t>
            </a:r>
            <a:r>
              <a:rPr lang="lv-LV" sz="4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lv-LV" sz="4100" b="1" dirty="0">
                <a:latin typeface="Times New Roman" pitchFamily="18" charset="0"/>
                <a:cs typeface="Times New Roman" pitchFamily="18" charset="0"/>
              </a:rPr>
              <a:t>pilnā vai daļējā apmērā</a:t>
            </a:r>
            <a:r>
              <a:rPr lang="lv-LV" sz="4100" dirty="0">
                <a:latin typeface="Times New Roman" pitchFamily="18" charset="0"/>
                <a:cs typeface="Times New Roman" pitchFamily="18" charset="0"/>
              </a:rPr>
              <a:t>, ja:</a:t>
            </a:r>
          </a:p>
          <a:p>
            <a:pPr algn="just"/>
            <a:r>
              <a:rPr lang="lv-LV" sz="4100" dirty="0">
                <a:latin typeface="Times New Roman" pitchFamily="18" charset="0"/>
                <a:cs typeface="Times New Roman" pitchFamily="18" charset="0"/>
              </a:rPr>
              <a:t>atbalsta pretendents nav sasniedzis </a:t>
            </a:r>
            <a:r>
              <a:rPr lang="lv-LV" sz="4100" dirty="0" err="1">
                <a:latin typeface="Times New Roman" pitchFamily="18" charset="0"/>
                <a:cs typeface="Times New Roman" pitchFamily="18" charset="0"/>
              </a:rPr>
              <a:t>darījumdarbības</a:t>
            </a:r>
            <a:r>
              <a:rPr lang="lv-LV" sz="4100" dirty="0">
                <a:latin typeface="Times New Roman" pitchFamily="18" charset="0"/>
                <a:cs typeface="Times New Roman" pitchFamily="18" charset="0"/>
              </a:rPr>
              <a:t> plānā </a:t>
            </a:r>
            <a:r>
              <a:rPr lang="lv-LV" sz="4100" b="1" dirty="0">
                <a:latin typeface="Times New Roman" pitchFamily="18" charset="0"/>
                <a:cs typeface="Times New Roman" pitchFamily="18" charset="0"/>
              </a:rPr>
              <a:t>noteiktos mērķus</a:t>
            </a:r>
            <a:r>
              <a:rPr lang="lv-LV" sz="4100" dirty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/>
            <a:r>
              <a:rPr lang="lv-LV" sz="4100" dirty="0">
                <a:latin typeface="Times New Roman" pitchFamily="18" charset="0"/>
                <a:cs typeface="Times New Roman" pitchFamily="18" charset="0"/>
              </a:rPr>
              <a:t>atbalsta pretendents pēc </a:t>
            </a:r>
            <a:r>
              <a:rPr lang="lv-LV" sz="4100" dirty="0" err="1">
                <a:latin typeface="Times New Roman" pitchFamily="18" charset="0"/>
                <a:cs typeface="Times New Roman" pitchFamily="18" charset="0"/>
              </a:rPr>
              <a:t>darījumdarbības</a:t>
            </a:r>
            <a:r>
              <a:rPr lang="lv-LV" sz="4100" dirty="0">
                <a:latin typeface="Times New Roman" pitchFamily="18" charset="0"/>
                <a:cs typeface="Times New Roman" pitchFamily="18" charset="0"/>
              </a:rPr>
              <a:t> plāna īstenošanas nav sasniedzis </a:t>
            </a:r>
            <a:r>
              <a:rPr lang="lv-LV" sz="4100" dirty="0" err="1">
                <a:latin typeface="Times New Roman" pitchFamily="18" charset="0"/>
                <a:cs typeface="Times New Roman" pitchFamily="18" charset="0"/>
              </a:rPr>
              <a:t>darījumdarbības</a:t>
            </a:r>
            <a:r>
              <a:rPr lang="lv-LV" sz="4100" dirty="0">
                <a:latin typeface="Times New Roman" pitchFamily="18" charset="0"/>
                <a:cs typeface="Times New Roman" pitchFamily="18" charset="0"/>
              </a:rPr>
              <a:t> plānā ietvertos </a:t>
            </a:r>
            <a:r>
              <a:rPr lang="lv-LV" sz="4100" b="1" dirty="0">
                <a:latin typeface="Times New Roman" pitchFamily="18" charset="0"/>
                <a:cs typeface="Times New Roman" pitchFamily="18" charset="0"/>
              </a:rPr>
              <a:t>ekonomiskos rādītājus </a:t>
            </a:r>
            <a:r>
              <a:rPr lang="lv-LV" sz="4100" dirty="0">
                <a:latin typeface="Times New Roman" pitchFamily="18" charset="0"/>
                <a:cs typeface="Times New Roman" pitchFamily="18" charset="0"/>
              </a:rPr>
              <a:t>saskaņā ar šo noteikumu – minimālā robežvērtība un 20% pieaugums;</a:t>
            </a:r>
          </a:p>
          <a:p>
            <a:pPr algn="just"/>
            <a:r>
              <a:rPr lang="lv-LV" sz="4100" dirty="0">
                <a:latin typeface="Times New Roman" pitchFamily="18" charset="0"/>
                <a:cs typeface="Times New Roman" pitchFamily="18" charset="0"/>
              </a:rPr>
              <a:t>atbalsta pretendents nav ieguvis lauksaimniecības izglītību;</a:t>
            </a:r>
          </a:p>
          <a:p>
            <a:pPr marL="0" indent="0" algn="just">
              <a:buNone/>
            </a:pPr>
            <a:endParaRPr lang="lv-LV" sz="4000" dirty="0">
              <a:latin typeface="Times New Roman" pitchFamily="18" charset="0"/>
              <a:cs typeface="Times New Roman" pitchFamily="18" charset="0"/>
            </a:endParaRPr>
          </a:p>
          <a:p>
            <a:endParaRPr lang="lv-LV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Atbalsta atmaksa</a:t>
            </a:r>
            <a:endParaRPr lang="lv-LV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lv-LV" dirty="0">
                <a:latin typeface="Times New Roman" pitchFamily="18" charset="0"/>
                <a:cs typeface="Times New Roman" pitchFamily="18" charset="0"/>
              </a:rPr>
              <a:t>jebkurā projekta ieviešanas procesā konstatēti </a:t>
            </a:r>
            <a:r>
              <a:rPr lang="lv-LV" b="1" dirty="0">
                <a:latin typeface="Times New Roman" pitchFamily="18" charset="0"/>
                <a:cs typeface="Times New Roman" pitchFamily="18" charset="0"/>
              </a:rPr>
              <a:t>mākslīgi radīti apstākļi</a:t>
            </a:r>
            <a:r>
              <a:rPr lang="lv-LV" dirty="0">
                <a:latin typeface="Times New Roman" pitchFamily="18" charset="0"/>
                <a:cs typeface="Times New Roman" pitchFamily="18" charset="0"/>
              </a:rPr>
              <a:t>, lai saņemtu finansējumu;</a:t>
            </a:r>
          </a:p>
          <a:p>
            <a:pPr algn="just"/>
            <a:r>
              <a:rPr lang="lv-LV" dirty="0">
                <a:latin typeface="Times New Roman" pitchFamily="18" charset="0"/>
                <a:cs typeface="Times New Roman" pitchFamily="18" charset="0"/>
              </a:rPr>
              <a:t>atbalsta pretendents </a:t>
            </a:r>
            <a:r>
              <a:rPr lang="lv-LV" b="1" dirty="0">
                <a:latin typeface="Times New Roman" pitchFamily="18" charset="0"/>
                <a:cs typeface="Times New Roman" pitchFamily="18" charset="0"/>
              </a:rPr>
              <a:t>pārtrauc</a:t>
            </a:r>
            <a:r>
              <a:rPr lang="lv-LV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lv-LV" dirty="0" err="1">
                <a:latin typeface="Times New Roman" pitchFamily="18" charset="0"/>
                <a:cs typeface="Times New Roman" pitchFamily="18" charset="0"/>
              </a:rPr>
              <a:t>darījumdarbības</a:t>
            </a:r>
            <a:r>
              <a:rPr lang="lv-LV" dirty="0">
                <a:latin typeface="Times New Roman" pitchFamily="18" charset="0"/>
                <a:cs typeface="Times New Roman" pitchFamily="18" charset="0"/>
              </a:rPr>
              <a:t> plāna īstenošanu vai </a:t>
            </a:r>
            <a:r>
              <a:rPr lang="lv-LV" b="1" dirty="0">
                <a:latin typeface="Times New Roman" pitchFamily="18" charset="0"/>
                <a:cs typeface="Times New Roman" pitchFamily="18" charset="0"/>
              </a:rPr>
              <a:t>neveic</a:t>
            </a:r>
            <a:r>
              <a:rPr lang="lv-LV" dirty="0">
                <a:latin typeface="Times New Roman" pitchFamily="18" charset="0"/>
                <a:cs typeface="Times New Roman" pitchFamily="18" charset="0"/>
              </a:rPr>
              <a:t> saimniecisko darbību;</a:t>
            </a:r>
          </a:p>
          <a:p>
            <a:pPr algn="just"/>
            <a:r>
              <a:rPr lang="lv-LV" dirty="0">
                <a:latin typeface="Times New Roman" pitchFamily="18" charset="0"/>
                <a:cs typeface="Times New Roman" pitchFamily="18" charset="0"/>
              </a:rPr>
              <a:t>ieguldījumi </a:t>
            </a:r>
            <a:r>
              <a:rPr lang="lv-LV" b="1" dirty="0">
                <a:latin typeface="Times New Roman" pitchFamily="18" charset="0"/>
                <a:cs typeface="Times New Roman" pitchFamily="18" charset="0"/>
              </a:rPr>
              <a:t>nav veikti </a:t>
            </a:r>
            <a:r>
              <a:rPr lang="lv-LV" dirty="0">
                <a:latin typeface="Times New Roman" pitchFamily="18" charset="0"/>
                <a:cs typeface="Times New Roman" pitchFamily="18" charset="0"/>
              </a:rPr>
              <a:t>vai </a:t>
            </a:r>
            <a:r>
              <a:rPr lang="lv-LV" b="1" dirty="0">
                <a:latin typeface="Times New Roman" pitchFamily="18" charset="0"/>
                <a:cs typeface="Times New Roman" pitchFamily="18" charset="0"/>
              </a:rPr>
              <a:t>veikti</a:t>
            </a:r>
            <a:r>
              <a:rPr lang="lv-LV" dirty="0">
                <a:latin typeface="Times New Roman" pitchFamily="18" charset="0"/>
                <a:cs typeface="Times New Roman" pitchFamily="18" charset="0"/>
              </a:rPr>
              <a:t> tikai </a:t>
            </a:r>
            <a:r>
              <a:rPr lang="lv-LV" b="1" dirty="0">
                <a:latin typeface="Times New Roman" pitchFamily="18" charset="0"/>
                <a:cs typeface="Times New Roman" pitchFamily="18" charset="0"/>
              </a:rPr>
              <a:t>daļēji</a:t>
            </a:r>
            <a:r>
              <a:rPr lang="lv-LV" dirty="0">
                <a:latin typeface="Times New Roman" pitchFamily="18" charset="0"/>
                <a:cs typeface="Times New Roman" pitchFamily="18" charset="0"/>
              </a:rPr>
              <a:t> un </a:t>
            </a:r>
            <a:r>
              <a:rPr lang="lv-LV" b="1" dirty="0">
                <a:latin typeface="Times New Roman" pitchFamily="18" charset="0"/>
                <a:cs typeface="Times New Roman" pitchFamily="18" charset="0"/>
              </a:rPr>
              <a:t>neatbilst</a:t>
            </a:r>
            <a:r>
              <a:rPr lang="lv-LV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lv-LV" dirty="0" err="1">
                <a:latin typeface="Times New Roman" pitchFamily="18" charset="0"/>
                <a:cs typeface="Times New Roman" pitchFamily="18" charset="0"/>
              </a:rPr>
              <a:t>darījumdarbības</a:t>
            </a:r>
            <a:r>
              <a:rPr lang="lv-LV" dirty="0">
                <a:latin typeface="Times New Roman" pitchFamily="18" charset="0"/>
                <a:cs typeface="Times New Roman" pitchFamily="18" charset="0"/>
              </a:rPr>
              <a:t> plānam.</a:t>
            </a:r>
          </a:p>
          <a:p>
            <a:pPr marL="0" indent="0">
              <a:buNone/>
            </a:pPr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30401581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Atlases kritēriji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lv-LV" b="1" dirty="0">
                <a:latin typeface="Times New Roman" pitchFamily="18" charset="0"/>
                <a:cs typeface="Times New Roman" pitchFamily="18" charset="0"/>
              </a:rPr>
              <a:t>Minimālais punktu skaits – 50</a:t>
            </a:r>
          </a:p>
          <a:p>
            <a:r>
              <a:rPr lang="lv-LV" dirty="0">
                <a:latin typeface="Times New Roman" pitchFamily="18" charset="0"/>
                <a:cs typeface="Times New Roman" pitchFamily="18" charset="0"/>
              </a:rPr>
              <a:t>Saimniecības pamatdarbības nozare, kura tiek attīstīta </a:t>
            </a:r>
            <a:r>
              <a:rPr lang="lv-LV" dirty="0" err="1">
                <a:latin typeface="Times New Roman" pitchFamily="18" charset="0"/>
                <a:cs typeface="Times New Roman" pitchFamily="18" charset="0"/>
              </a:rPr>
              <a:t>darījumdarbības</a:t>
            </a:r>
            <a:r>
              <a:rPr lang="lv-LV" dirty="0">
                <a:latin typeface="Times New Roman" pitchFamily="18" charset="0"/>
                <a:cs typeface="Times New Roman" pitchFamily="18" charset="0"/>
              </a:rPr>
              <a:t> plāna ietvaros;</a:t>
            </a:r>
          </a:p>
          <a:p>
            <a:r>
              <a:rPr lang="lv-LV" dirty="0">
                <a:latin typeface="Times New Roman" pitchFamily="18" charset="0"/>
                <a:cs typeface="Times New Roman" pitchFamily="18" charset="0"/>
              </a:rPr>
              <a:t>Teritorijas attīstības indekss saimniecības faktiskajai adresei;</a:t>
            </a:r>
          </a:p>
          <a:p>
            <a:r>
              <a:rPr lang="lv-LV" dirty="0">
                <a:latin typeface="Times New Roman" pitchFamily="18" charset="0"/>
                <a:cs typeface="Times New Roman" pitchFamily="18" charset="0"/>
              </a:rPr>
              <a:t>Saimniecības </a:t>
            </a:r>
            <a:r>
              <a:rPr lang="lv-LV" dirty="0" err="1">
                <a:latin typeface="Times New Roman" pitchFamily="18" charset="0"/>
                <a:cs typeface="Times New Roman" pitchFamily="18" charset="0"/>
              </a:rPr>
              <a:t>darījumdarbības</a:t>
            </a:r>
            <a:r>
              <a:rPr lang="lv-LV" dirty="0">
                <a:latin typeface="Times New Roman" pitchFamily="18" charset="0"/>
                <a:cs typeface="Times New Roman" pitchFamily="18" charset="0"/>
              </a:rPr>
              <a:t> plāna attīstības mērķis</a:t>
            </a:r>
          </a:p>
          <a:p>
            <a:r>
              <a:rPr lang="lv-LV" dirty="0">
                <a:latin typeface="Times New Roman" pitchFamily="18" charset="0"/>
                <a:cs typeface="Times New Roman" pitchFamily="18" charset="0"/>
              </a:rPr>
              <a:t>Atbalsta pretendenta lauksaimniecības izglītība;</a:t>
            </a:r>
          </a:p>
          <a:p>
            <a:r>
              <a:rPr lang="lv-LV" dirty="0">
                <a:latin typeface="Times New Roman" pitchFamily="18" charset="0"/>
                <a:cs typeface="Times New Roman" pitchFamily="18" charset="0"/>
              </a:rPr>
              <a:t>Īpašumā esošie resursi;</a:t>
            </a:r>
          </a:p>
          <a:p>
            <a:r>
              <a:rPr lang="lv-LV" dirty="0" err="1">
                <a:latin typeface="Times New Roman" pitchFamily="18" charset="0"/>
                <a:cs typeface="Times New Roman" pitchFamily="18" charset="0"/>
              </a:rPr>
              <a:t>Darījumdarbības</a:t>
            </a:r>
            <a:r>
              <a:rPr lang="lv-LV" dirty="0">
                <a:latin typeface="Times New Roman" pitchFamily="18" charset="0"/>
                <a:cs typeface="Times New Roman" pitchFamily="18" charset="0"/>
              </a:rPr>
              <a:t> plānā paredzētie ieguldījumi (zeme, dzīvnieku iegāde, būvniecība);</a:t>
            </a:r>
          </a:p>
          <a:p>
            <a:r>
              <a:rPr lang="lv-LV" dirty="0">
                <a:latin typeface="Times New Roman" pitchFamily="18" charset="0"/>
                <a:cs typeface="Times New Roman" pitchFamily="18" charset="0"/>
              </a:rPr>
              <a:t>Zemes novērtējums;</a:t>
            </a:r>
          </a:p>
          <a:p>
            <a:r>
              <a:rPr lang="lv-LV" dirty="0">
                <a:latin typeface="Times New Roman" pitchFamily="18" charset="0"/>
                <a:cs typeface="Times New Roman" pitchFamily="18" charset="0"/>
              </a:rPr>
              <a:t>Saimniecības dalība kooperatīvā (ar saimniecisko darbību saistītā kooperatīvā);</a:t>
            </a:r>
          </a:p>
          <a:p>
            <a:r>
              <a:rPr lang="lv-LV" dirty="0">
                <a:latin typeface="Times New Roman" pitchFamily="18" charset="0"/>
                <a:cs typeface="Times New Roman" pitchFamily="18" charset="0"/>
              </a:rPr>
              <a:t>Saimniecības plānotā lauksaimniecības sistēma;</a:t>
            </a:r>
          </a:p>
          <a:p>
            <a:r>
              <a:rPr lang="lv-LV" dirty="0">
                <a:latin typeface="Times New Roman" pitchFamily="18" charset="0"/>
                <a:cs typeface="Times New Roman" pitchFamily="18" charset="0"/>
              </a:rPr>
              <a:t>Projekts iesniegts EPS.</a:t>
            </a:r>
          </a:p>
          <a:p>
            <a:endParaRPr lang="lv-LV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Normatīvie akti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412776"/>
            <a:ext cx="8229600" cy="4525963"/>
          </a:xfrm>
        </p:spPr>
        <p:txBody>
          <a:bodyPr>
            <a:noAutofit/>
          </a:bodyPr>
          <a:lstStyle/>
          <a:p>
            <a:pPr algn="just"/>
            <a:r>
              <a:rPr lang="lv-LV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30.09.2014.MK noteikumi Nr.598 «Noteikumi par valsts un Eiropas Savienības atbalsta piešķiršanu, administrēšanu un uzraudzību lauku un zivsaimniecības attīstībai 2014.–2020.gada plānošanas periodā»</a:t>
            </a:r>
          </a:p>
          <a:p>
            <a:pPr algn="just"/>
            <a:r>
              <a:rPr lang="lv-LV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16.06.2015. MK noteikumi Nr.323 «Valsts un Eiropas Savienības atbalsta piešķiršanas kārtība pasākuma "Lauku saimniecību un uzņēmējdarbības attīstība" </a:t>
            </a:r>
            <a:r>
              <a:rPr lang="lv-LV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apakšpasākumam</a:t>
            </a:r>
            <a:r>
              <a:rPr lang="lv-LV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"Atbalsts jaunajiem lauksaimniekiem uzņēmējdarbības uzsākšanai"»</a:t>
            </a:r>
          </a:p>
        </p:txBody>
      </p:sp>
    </p:spTree>
    <p:extLst>
      <p:ext uri="{BB962C8B-B14F-4D97-AF65-F5344CB8AC3E}">
        <p14:creationId xmlns:p14="http://schemas.microsoft.com/office/powerpoint/2010/main" val="34409347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Pasākuma mērķis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lv-LV" dirty="0">
                <a:latin typeface="Times New Roman" panose="02020603050405020304" pitchFamily="18" charset="0"/>
                <a:cs typeface="Times New Roman" panose="02020603050405020304" pitchFamily="18" charset="0"/>
              </a:rPr>
              <a:t>	Pasākuma mērķis ir sekmēt gados jaunu cilvēku </a:t>
            </a:r>
            <a:r>
              <a:rPr lang="lv-LV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iesaistīšanos pastāvīgā lauksaimniecības darbībā</a:t>
            </a:r>
            <a:r>
              <a:rPr lang="lv-LV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 nodrošināt </a:t>
            </a:r>
            <a:r>
              <a:rPr lang="lv-LV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darbaspēka atjaunošanos </a:t>
            </a:r>
            <a:r>
              <a:rPr lang="lv-LV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 </a:t>
            </a:r>
            <a:r>
              <a:rPr lang="lv-LV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paaudžu nomaiņu lauksaimniecības sektorā</a:t>
            </a:r>
            <a:r>
              <a:rPr lang="lv-LV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atbalstot gados jaunus cilvēkus, kas saimniecības vadītāja statusā pirmo reizi dibina ekonomiski dzīvotspējīgu saimniecību, lai ražotu lauksaimniecības produkciju vai savā īpašumā pārņemtu esošu saimniecību.</a:t>
            </a:r>
          </a:p>
        </p:txBody>
      </p:sp>
    </p:spTree>
    <p:extLst>
      <p:ext uri="{BB962C8B-B14F-4D97-AF65-F5344CB8AC3E}">
        <p14:creationId xmlns:p14="http://schemas.microsoft.com/office/powerpoint/2010/main" val="13218046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Pasākuma atbalsts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lv-LV" dirty="0"/>
              <a:t>	</a:t>
            </a:r>
            <a:r>
              <a:rPr lang="lv-LV" dirty="0">
                <a:latin typeface="Times New Roman" panose="02020603050405020304" pitchFamily="18" charset="0"/>
                <a:cs typeface="Times New Roman" panose="02020603050405020304" pitchFamily="18" charset="0"/>
              </a:rPr>
              <a:t>Šī pasākuma atbalsts tiek piešķirts jaunajam lauksaimniekam, lai palīdzētu pabeigt saimniecības izveidi. Tādēļ uz projekta iesniegšanas brīdi jaunajam lauksaimniekam ir jābūt saimniecības dibināšanas procesā - jābūt izpildītam</a:t>
            </a:r>
            <a:r>
              <a:rPr lang="lv-LV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vismaz vienam no saimniecības izveides elementiem, bet nevar būt izpildīti visi elementi.</a:t>
            </a:r>
            <a:endParaRPr lang="lv-LV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29768104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lv-LV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Saimniecības izveides procesa elementi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just"/>
            <a:r>
              <a:rPr lang="lv-LV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Saimniecība tiek pārņemta, mantota vai dibināta, reģistrējot to Uzņēmumu reģistrā, vai fiziska persona reģistrējas kā saimnieciskās darbības veicējs Valsts ieņēmumu dienestā (</a:t>
            </a:r>
            <a:r>
              <a:rPr lang="lv-LV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uzņēmums nevar būt izveidots vairāk par 24 mēnešiem</a:t>
            </a:r>
            <a:r>
              <a:rPr lang="lv-LV" dirty="0"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 algn="just"/>
            <a:r>
              <a:rPr lang="lv-LV" dirty="0">
                <a:latin typeface="Times New Roman" panose="02020603050405020304" pitchFamily="18" charset="0"/>
                <a:cs typeface="Times New Roman" panose="02020603050405020304" pitchFamily="18" charset="0"/>
              </a:rPr>
              <a:t>tiek iegūtas saimniecības darbībai nepieciešamās lietu tiesības uz zemi (</a:t>
            </a:r>
            <a:r>
              <a:rPr lang="lv-LV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reģistrētas zemesgrāmatā sešu mēnešu laikā pēc tam, kad stājies spēkā lēmums par projekta iesnieguma apstiprināšanu</a:t>
            </a:r>
            <a:r>
              <a:rPr lang="lv-LV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dzīvniekiem un citiem ražošanas līdzekļiem;</a:t>
            </a:r>
          </a:p>
          <a:p>
            <a:pPr algn="just"/>
            <a:r>
              <a:rPr lang="lv-LV" dirty="0">
                <a:latin typeface="Times New Roman" panose="02020603050405020304" pitchFamily="18" charset="0"/>
                <a:cs typeface="Times New Roman" panose="02020603050405020304" pitchFamily="18" charset="0"/>
              </a:rPr>
              <a:t>tiek uzskaitīta saimniecības saimnieciskā darbība – </a:t>
            </a:r>
            <a:r>
              <a:rPr lang="lv-LV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sagatavots gada pārskats vai gada ienākumu deklarācija saskaņā ar normatīvajiem aktiem par gada pārskatu sagatavošanu un iesniegta Valsts ieņēmumu dienestā</a:t>
            </a:r>
            <a:r>
              <a:rPr lang="lv-LV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34768009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lv-LV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Atbalsta saņemšanas nosacījumi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lv-LV" dirty="0"/>
              <a:t>	</a:t>
            </a:r>
            <a:r>
              <a:rPr lang="lv-LV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Saimniecības gada </a:t>
            </a:r>
            <a:r>
              <a:rPr lang="lv-LV" b="1" dirty="0">
                <a:latin typeface="Times New Roman" pitchFamily="18" charset="0"/>
                <a:cs typeface="Times New Roman" pitchFamily="18" charset="0"/>
              </a:rPr>
              <a:t>kopējais neto apgrozījums </a:t>
            </a:r>
            <a:r>
              <a:rPr lang="lv-LV" dirty="0">
                <a:latin typeface="Times New Roman" pitchFamily="18" charset="0"/>
                <a:cs typeface="Times New Roman" pitchFamily="18" charset="0"/>
              </a:rPr>
              <a:t>iepriekšējā noslēgtajā gadā pirms projekta iesnieguma iesniegšanas </a:t>
            </a:r>
            <a:r>
              <a:rPr lang="lv-LV" b="1" dirty="0">
                <a:latin typeface="Times New Roman" pitchFamily="18" charset="0"/>
                <a:cs typeface="Times New Roman" pitchFamily="18" charset="0"/>
              </a:rPr>
              <a:t>vai</a:t>
            </a:r>
            <a:r>
              <a:rPr lang="lv-LV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lv-LV" b="1" dirty="0">
                <a:latin typeface="Times New Roman" pitchFamily="18" charset="0"/>
                <a:cs typeface="Times New Roman" pitchFamily="18" charset="0"/>
              </a:rPr>
              <a:t>saimniecības ekonomiskais lielums </a:t>
            </a:r>
            <a:r>
              <a:rPr lang="lv-LV" dirty="0">
                <a:latin typeface="Times New Roman" pitchFamily="18" charset="0"/>
                <a:cs typeface="Times New Roman" pitchFamily="18" charset="0"/>
              </a:rPr>
              <a:t>standarta izlaides vērtībā projekta iesnieguma iesniegšanas dienā ir </a:t>
            </a:r>
            <a:r>
              <a:rPr lang="lv-LV" b="1" dirty="0">
                <a:latin typeface="Times New Roman" pitchFamily="18" charset="0"/>
                <a:cs typeface="Times New Roman" pitchFamily="18" charset="0"/>
              </a:rPr>
              <a:t>vismaz </a:t>
            </a:r>
            <a:r>
              <a:rPr lang="lv-LV" b="1" u="sng" dirty="0">
                <a:latin typeface="Times New Roman" pitchFamily="18" charset="0"/>
                <a:cs typeface="Times New Roman" pitchFamily="18" charset="0"/>
              </a:rPr>
              <a:t>15 000</a:t>
            </a:r>
            <a:r>
              <a:rPr lang="lv-LV" b="1" i="1" dirty="0">
                <a:latin typeface="Times New Roman" pitchFamily="18" charset="0"/>
                <a:cs typeface="Times New Roman" pitchFamily="18" charset="0"/>
              </a:rPr>
              <a:t>euro</a:t>
            </a:r>
            <a:r>
              <a:rPr lang="lv-LV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lv-LV" u="sng" dirty="0">
                <a:latin typeface="Times New Roman" pitchFamily="18" charset="0"/>
                <a:cs typeface="Times New Roman" pitchFamily="18" charset="0"/>
              </a:rPr>
              <a:t>bet </a:t>
            </a:r>
            <a:r>
              <a:rPr lang="lv-LV" b="1" u="sng" dirty="0">
                <a:latin typeface="Times New Roman" pitchFamily="18" charset="0"/>
                <a:cs typeface="Times New Roman" pitchFamily="18" charset="0"/>
              </a:rPr>
              <a:t>neviens no rādītājiem nepārsniedz 70 000 </a:t>
            </a:r>
            <a:r>
              <a:rPr lang="lv-LV" b="1" i="1" u="sng" dirty="0" err="1">
                <a:latin typeface="Times New Roman" pitchFamily="18" charset="0"/>
                <a:cs typeface="Times New Roman" pitchFamily="18" charset="0"/>
              </a:rPr>
              <a:t>euro</a:t>
            </a:r>
            <a:r>
              <a:rPr lang="lv-LV" b="1" i="1" u="sng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8223140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Atbalsta saņemšanas nosacījumi</a:t>
            </a:r>
            <a:endParaRPr lang="lv-LV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lv-LV" dirty="0">
                <a:latin typeface="Times New Roman" panose="02020603050405020304" pitchFamily="18" charset="0"/>
                <a:cs typeface="Times New Roman" panose="02020603050405020304" pitchFamily="18" charset="0"/>
              </a:rPr>
              <a:t>	Lai noteiktu </a:t>
            </a:r>
            <a:r>
              <a:rPr lang="lv-LV" b="1" dirty="0">
                <a:latin typeface="Times New Roman" pitchFamily="18" charset="0"/>
                <a:cs typeface="Times New Roman" pitchFamily="18" charset="0"/>
              </a:rPr>
              <a:t>saimniecības ekonomisko lielumu </a:t>
            </a:r>
            <a:r>
              <a:rPr lang="lv-LV" dirty="0">
                <a:latin typeface="Times New Roman" pitchFamily="18" charset="0"/>
                <a:cs typeface="Times New Roman" pitchFamily="18" charset="0"/>
              </a:rPr>
              <a:t>jāizmanto standarta izlaides (SI) vērtības aprēķins (aprēķina kalkulators LAD mājas lapā).</a:t>
            </a:r>
          </a:p>
        </p:txBody>
      </p:sp>
    </p:spTree>
    <p:extLst>
      <p:ext uri="{BB962C8B-B14F-4D97-AF65-F5344CB8AC3E}">
        <p14:creationId xmlns:p14="http://schemas.microsoft.com/office/powerpoint/2010/main" val="29411927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b="1" dirty="0">
                <a:solidFill>
                  <a:srgbClr val="0070C0"/>
                </a:solidFill>
              </a:rPr>
              <a:t>PIEMĒRS I </a:t>
            </a:r>
            <a:r>
              <a:rPr lang="lv-LV" dirty="0">
                <a:solidFill>
                  <a:srgbClr val="0070C0"/>
                </a:solidFill>
              </a:rPr>
              <a:t>(minimālā robeža)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3466728" cy="1684783"/>
          </a:xfrm>
          <a:solidFill>
            <a:schemeClr val="tx2">
              <a:lumMod val="20000"/>
              <a:lumOff val="80000"/>
            </a:schemeClr>
          </a:solidFill>
          <a:ln cmpd="dbl">
            <a:solidFill>
              <a:schemeClr val="accent1">
                <a:alpha val="0"/>
              </a:schemeClr>
            </a:solidFill>
          </a:ln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lv-LV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Pēdējā noslēgtā gada neto apgrozījums – </a:t>
            </a:r>
            <a:r>
              <a:rPr lang="lv-LV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15 500eur</a:t>
            </a: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467544" y="3717032"/>
            <a:ext cx="3466728" cy="1324743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cmpd="sng">
            <a:solidFill>
              <a:schemeClr val="tx2">
                <a:lumMod val="20000"/>
                <a:lumOff val="80000"/>
                <a:alpha val="49000"/>
              </a:schemeClr>
            </a:solidFill>
          </a:ln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lv-LV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 vērtība uz projekta iesniegšanas dienu – </a:t>
            </a:r>
            <a:r>
              <a:rPr lang="lv-LV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10 000eur</a:t>
            </a: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4788024" y="1556793"/>
            <a:ext cx="3466728" cy="3484982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cmpd="dbl">
            <a:solidFill>
              <a:schemeClr val="accent1">
                <a:alpha val="0"/>
              </a:schemeClr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lv-LV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Atbilst pasākuma nosacījumiem – minimālais slieksnis sasniegts ar neto apgrozījumu</a:t>
            </a:r>
            <a:endParaRPr lang="lv-LV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8" name="Straight Arrow Connector 7"/>
          <p:cNvCxnSpPr>
            <a:stCxn id="4" idx="3"/>
          </p:cNvCxnSpPr>
          <p:nvPr/>
        </p:nvCxnSpPr>
        <p:spPr>
          <a:xfrm>
            <a:off x="3923928" y="2442593"/>
            <a:ext cx="792088" cy="48235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>
            <a:stCxn id="5" idx="3"/>
          </p:cNvCxnSpPr>
          <p:nvPr/>
        </p:nvCxnSpPr>
        <p:spPr>
          <a:xfrm flipV="1">
            <a:off x="3934272" y="4077072"/>
            <a:ext cx="709736" cy="30233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076" name="Picture 4" descr="http://spi3uk.itvnet.lv/upload/articles/15/155864/images/5-mulkigakie-6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76256" y="5157191"/>
            <a:ext cx="2267744" cy="1700809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07058329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lv-LV" b="1" dirty="0">
                <a:solidFill>
                  <a:srgbClr val="0070C0"/>
                </a:solidFill>
              </a:rPr>
              <a:t>PIEMĒRS II </a:t>
            </a:r>
            <a:r>
              <a:rPr lang="lv-LV" dirty="0">
                <a:solidFill>
                  <a:srgbClr val="0070C0"/>
                </a:solidFill>
              </a:rPr>
              <a:t>(maksimālā robeža)</a:t>
            </a:r>
            <a:endParaRPr lang="lv-LV"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467543" y="1628801"/>
            <a:ext cx="4824537" cy="2160239"/>
          </a:xfrm>
          <a:solidFill>
            <a:schemeClr val="tx2">
              <a:lumMod val="20000"/>
              <a:lumOff val="80000"/>
            </a:schemeClr>
          </a:solidFill>
          <a:ln w="15875" cmpd="dbl">
            <a:solidFill>
              <a:schemeClr val="accent1">
                <a:alpha val="0"/>
              </a:schemeClr>
            </a:solidFill>
          </a:ln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lv-LV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Pēdējā noslēgtā gada neto apgrozījums – </a:t>
            </a:r>
            <a:r>
              <a:rPr lang="lv-LV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72 000eur:</a:t>
            </a:r>
          </a:p>
          <a:p>
            <a:pPr marL="0" indent="0" algn="just">
              <a:buNone/>
            </a:pPr>
            <a:r>
              <a:rPr lang="lv-LV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no lauksaimniecības </a:t>
            </a:r>
            <a:r>
              <a:rPr lang="lv-LV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lv-LV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20 000eur</a:t>
            </a:r>
          </a:p>
          <a:p>
            <a:pPr marL="0" indent="0" algn="just">
              <a:buNone/>
            </a:pPr>
            <a:r>
              <a:rPr lang="lv-LV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 mežsaimniecības </a:t>
            </a:r>
            <a:r>
              <a:rPr lang="lv-LV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–52 000eur</a:t>
            </a:r>
          </a:p>
          <a:p>
            <a:pPr marL="0" indent="0" algn="just">
              <a:buNone/>
            </a:pPr>
            <a:endParaRPr lang="lv-LV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lv-LV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467544" y="4221088"/>
            <a:ext cx="4824536" cy="1324743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cmpd="sng">
            <a:solidFill>
              <a:schemeClr val="tx2">
                <a:lumMod val="20000"/>
                <a:lumOff val="80000"/>
                <a:alpha val="49000"/>
              </a:schemeClr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lv-LV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 vērtība uz projekta iesniegšanas dienu – </a:t>
            </a:r>
            <a:r>
              <a:rPr lang="lv-LV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18 000eur</a:t>
            </a:r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5652120" y="1628800"/>
            <a:ext cx="2962672" cy="3888432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cmpd="dbl">
            <a:solidFill>
              <a:schemeClr val="accent1">
                <a:alpha val="0"/>
              </a:schemeClr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lv-LV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Neatbilst pasākuma nosacījumiem – maksimālais slieksnis pārsniegts ar neto apgrozījumu (72 000eur)</a:t>
            </a:r>
            <a:endParaRPr lang="lv-LV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9" name="Straight Arrow Connector 8"/>
          <p:cNvCxnSpPr>
            <a:stCxn id="5" idx="3"/>
          </p:cNvCxnSpPr>
          <p:nvPr/>
        </p:nvCxnSpPr>
        <p:spPr>
          <a:xfrm>
            <a:off x="5292080" y="2708921"/>
            <a:ext cx="360040" cy="43204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>
            <a:stCxn id="6" idx="3"/>
          </p:cNvCxnSpPr>
          <p:nvPr/>
        </p:nvCxnSpPr>
        <p:spPr>
          <a:xfrm flipV="1">
            <a:off x="5292080" y="4509120"/>
            <a:ext cx="360040" cy="37434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50" name="Picture 2" descr="http://spi3uk.itvnet.lv/upload/articles/30/307743/images/Smaidini-5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740352" y="5497446"/>
            <a:ext cx="1403648" cy="1360554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51805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5327</TotalTime>
  <Words>1029</Words>
  <Application>Microsoft Office PowerPoint</Application>
  <PresentationFormat>On-screen Show (4:3)</PresentationFormat>
  <Paragraphs>79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1" baseType="lpstr">
      <vt:lpstr>Arial</vt:lpstr>
      <vt:lpstr>Calibri</vt:lpstr>
      <vt:lpstr>Times New Roman</vt:lpstr>
      <vt:lpstr>Office Theme</vt:lpstr>
      <vt:lpstr>Pasākuma «Atbalsts jaunajiem lauksaimniekiem uzņēmējdarbības uzsākšanai» (6.1.) ieviešana 2014.-2020.g.</vt:lpstr>
      <vt:lpstr>Normatīvie akti</vt:lpstr>
      <vt:lpstr>Pasākuma mērķis</vt:lpstr>
      <vt:lpstr>Pasākuma atbalsts</vt:lpstr>
      <vt:lpstr>Saimniecības izveides procesa elementi</vt:lpstr>
      <vt:lpstr>Atbalsta saņemšanas nosacījumi</vt:lpstr>
      <vt:lpstr>Atbalsta saņemšanas nosacījumi</vt:lpstr>
      <vt:lpstr>PIEMĒRS I (minimālā robeža)</vt:lpstr>
      <vt:lpstr>PIEMĒRS II (maksimālā robeža)</vt:lpstr>
      <vt:lpstr>Darījumdarbības plāns</vt:lpstr>
      <vt:lpstr>Darījumdarbības plānā minimālie sasniedzamie rādītāji</vt:lpstr>
      <vt:lpstr>PIEMĒRS </vt:lpstr>
      <vt:lpstr>Ieguldījumi un atbalsta saņemšana</vt:lpstr>
      <vt:lpstr>Ieguldījumi un atbalsta saņemšana</vt:lpstr>
      <vt:lpstr>Atbalsta atmaksa</vt:lpstr>
      <vt:lpstr>Atbalsta atmaksa</vt:lpstr>
      <vt:lpstr>Atlases kritēriji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Lietotajs</dc:creator>
  <cp:lastModifiedBy>Inga Benfelde</cp:lastModifiedBy>
  <cp:revision>60</cp:revision>
  <cp:lastPrinted>2015-08-05T11:59:21Z</cp:lastPrinted>
  <dcterms:created xsi:type="dcterms:W3CDTF">2015-07-29T20:47:46Z</dcterms:created>
  <dcterms:modified xsi:type="dcterms:W3CDTF">2022-10-24T12:06:02Z</dcterms:modified>
</cp:coreProperties>
</file>