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99" d="100"/>
          <a:sy n="99" d="100"/>
        </p:scale>
        <p:origin x="84" y="2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1F28F0-7C5E-4B88-B33F-7987A6D3841D}" type="datetimeFigureOut">
              <a:rPr lang="en-US" smtClean="0"/>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21398395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F28F0-7C5E-4B88-B33F-7987A6D3841D}" type="datetimeFigureOut">
              <a:rPr lang="en-US" smtClean="0"/>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163576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F28F0-7C5E-4B88-B33F-7987A6D3841D}" type="datetimeFigureOut">
              <a:rPr lang="en-US" smtClean="0"/>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1136266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1F28F0-7C5E-4B88-B33F-7987A6D3841D}" type="datetimeFigureOut">
              <a:rPr lang="en-US" smtClean="0"/>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3434556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61F28F0-7C5E-4B88-B33F-7987A6D3841D}" type="datetimeFigureOut">
              <a:rPr lang="en-US" smtClean="0"/>
              <a:t>3/15/2018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387901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1F28F0-7C5E-4B88-B33F-7987A6D3841D}" type="datetimeFigureOut">
              <a:rPr lang="en-US" smtClean="0"/>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1860500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1F28F0-7C5E-4B88-B33F-7987A6D3841D}" type="datetimeFigureOut">
              <a:rPr lang="en-US" smtClean="0"/>
              <a:t>3/15/2018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35178241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1F28F0-7C5E-4B88-B33F-7987A6D3841D}" type="datetimeFigureOut">
              <a:rPr lang="en-US" smtClean="0"/>
              <a:t>3/15/2018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921257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F28F0-7C5E-4B88-B33F-7987A6D3841D}" type="datetimeFigureOut">
              <a:rPr lang="en-US" smtClean="0"/>
              <a:t>3/15/2018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2919144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61F28F0-7C5E-4B88-B33F-7987A6D3841D}" type="datetimeFigureOut">
              <a:rPr lang="en-US" smtClean="0"/>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5670534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61F28F0-7C5E-4B88-B33F-7987A6D3841D}" type="datetimeFigureOut">
              <a:rPr lang="en-US" smtClean="0"/>
              <a:t>3/15/2018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4046B-09E9-414D-9AD6-43E71B1D5951}" type="slidenum">
              <a:rPr lang="en-US" smtClean="0"/>
              <a:t>‹#›</a:t>
            </a:fld>
            <a:endParaRPr lang="en-US"/>
          </a:p>
        </p:txBody>
      </p:sp>
    </p:spTree>
    <p:extLst>
      <p:ext uri="{BB962C8B-B14F-4D97-AF65-F5344CB8AC3E}">
        <p14:creationId xmlns:p14="http://schemas.microsoft.com/office/powerpoint/2010/main" val="2489870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F28F0-7C5E-4B88-B33F-7987A6D3841D}" type="datetimeFigureOut">
              <a:rPr lang="en-US" smtClean="0"/>
              <a:t>3/15/2018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44046B-09E9-414D-9AD6-43E71B1D5951}" type="slidenum">
              <a:rPr lang="en-US" smtClean="0"/>
              <a:t>‹#›</a:t>
            </a:fld>
            <a:endParaRPr lang="en-US"/>
          </a:p>
        </p:txBody>
      </p:sp>
    </p:spTree>
    <p:extLst>
      <p:ext uri="{BB962C8B-B14F-4D97-AF65-F5344CB8AC3E}">
        <p14:creationId xmlns:p14="http://schemas.microsoft.com/office/powerpoint/2010/main" val="38406342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9764" y="1141845"/>
            <a:ext cx="3089709" cy="2856944"/>
          </a:xfrm>
        </p:spPr>
        <p:txBody>
          <a:bodyPr anchor="t">
            <a:noAutofit/>
          </a:bodyPr>
          <a:lstStyle/>
          <a:p>
            <a:r>
              <a:rPr lang="lv-LV" sz="1400" b="1" dirty="0" smtClean="0"/>
              <a:t>Projekta iesniegums Nr.1</a:t>
            </a:r>
            <a:r>
              <a:rPr lang="lv-LV" sz="1200" dirty="0" smtClean="0"/>
              <a:t/>
            </a:r>
            <a:br>
              <a:rPr lang="lv-LV" sz="1200" dirty="0" smtClean="0"/>
            </a:br>
            <a:r>
              <a:rPr lang="lv-LV" sz="1200" dirty="0" smtClean="0"/>
              <a:t/>
            </a:r>
            <a:br>
              <a:rPr lang="lv-LV" sz="1200" dirty="0" smtClean="0"/>
            </a:br>
            <a:r>
              <a:rPr lang="lv-LV" sz="1200" dirty="0" smtClean="0"/>
              <a:t>Projektā piešķirti 105 rindošanas punkti</a:t>
            </a:r>
            <a:br>
              <a:rPr lang="lv-LV" sz="1200" dirty="0" smtClean="0"/>
            </a:br>
            <a:r>
              <a:rPr lang="lv-LV" sz="1200" dirty="0" smtClean="0"/>
              <a:t/>
            </a:r>
            <a:br>
              <a:rPr lang="lv-LV" sz="1200" dirty="0" smtClean="0"/>
            </a:br>
            <a:r>
              <a:rPr lang="lv-LV" sz="1200" b="1" dirty="0" smtClean="0"/>
              <a:t>Projektā partneri:</a:t>
            </a:r>
            <a:r>
              <a:rPr lang="lv-LV" sz="1200" dirty="0" smtClean="0"/>
              <a:t/>
            </a:r>
            <a:br>
              <a:rPr lang="lv-LV" sz="1200" dirty="0" smtClean="0"/>
            </a:br>
            <a:r>
              <a:rPr lang="lv-LV" sz="1200" b="1" dirty="0" smtClean="0">
                <a:solidFill>
                  <a:srgbClr val="FF0000"/>
                </a:solidFill>
              </a:rPr>
              <a:t>1. SIA MIA</a:t>
            </a:r>
            <a:r>
              <a:rPr lang="lv-LV" sz="1200" dirty="0" smtClean="0"/>
              <a:t/>
            </a:r>
            <a:br>
              <a:rPr lang="lv-LV" sz="1200" dirty="0" smtClean="0"/>
            </a:br>
            <a:r>
              <a:rPr lang="lv-LV" sz="1200" dirty="0" smtClean="0"/>
              <a:t>2. SIA Augļkopis</a:t>
            </a:r>
            <a:br>
              <a:rPr lang="lv-LV" sz="1200" dirty="0" smtClean="0"/>
            </a:br>
            <a:r>
              <a:rPr lang="lv-LV" sz="1200" dirty="0" smtClean="0"/>
              <a:t>3. SIA Konsultants</a:t>
            </a:r>
            <a:br>
              <a:rPr lang="lv-LV" sz="1200" dirty="0" smtClean="0"/>
            </a:br>
            <a:r>
              <a:rPr lang="lv-LV" sz="1200" dirty="0"/>
              <a:t/>
            </a:r>
            <a:br>
              <a:rPr lang="lv-LV" sz="1200" dirty="0"/>
            </a:br>
            <a:r>
              <a:rPr lang="lv-LV" sz="1200" dirty="0" smtClean="0"/>
              <a:t>Projektā tiek uzskatīts, ka tas </a:t>
            </a:r>
            <a:r>
              <a:rPr lang="lv-LV" sz="1200" b="1" u="sng" dirty="0" smtClean="0"/>
              <a:t>ir jauns atbalsta saņēmējs</a:t>
            </a:r>
            <a:r>
              <a:rPr lang="lv-LV" sz="1200" dirty="0" smtClean="0"/>
              <a:t>, jo tai ir visaugstākie rindošanas punkti, kā arī sadarbības partneri projektā piedalās pirmo reizi</a:t>
            </a:r>
            <a:br>
              <a:rPr lang="lv-LV" sz="1200" dirty="0" smtClean="0"/>
            </a:br>
            <a:r>
              <a:rPr lang="lv-LV" sz="1200" dirty="0" smtClean="0"/>
              <a:t/>
            </a:r>
            <a:br>
              <a:rPr lang="lv-LV" sz="1200" dirty="0" smtClean="0"/>
            </a:br>
            <a:r>
              <a:rPr lang="lv-LV" sz="1200" b="1" dirty="0" smtClean="0">
                <a:solidFill>
                  <a:srgbClr val="00B050"/>
                </a:solidFill>
              </a:rPr>
              <a:t>100% jauni sadarbības partneri</a:t>
            </a:r>
            <a:endParaRPr lang="en-US" sz="1200" b="1" dirty="0">
              <a:solidFill>
                <a:srgbClr val="00B050"/>
              </a:solidFill>
            </a:endParaRPr>
          </a:p>
        </p:txBody>
      </p:sp>
      <p:sp>
        <p:nvSpPr>
          <p:cNvPr id="3" name="Subtitle 2"/>
          <p:cNvSpPr>
            <a:spLocks noGrp="1"/>
          </p:cNvSpPr>
          <p:nvPr>
            <p:ph type="subTitle" idx="1"/>
          </p:nvPr>
        </p:nvSpPr>
        <p:spPr>
          <a:xfrm>
            <a:off x="991402" y="221047"/>
            <a:ext cx="10164278" cy="385346"/>
          </a:xfrm>
        </p:spPr>
        <p:txBody>
          <a:bodyPr>
            <a:noAutofit/>
          </a:bodyPr>
          <a:lstStyle/>
          <a:p>
            <a:r>
              <a:rPr lang="lv-LV" dirty="0" smtClean="0"/>
              <a:t>Skaidrojums kā EIP </a:t>
            </a:r>
            <a:r>
              <a:rPr lang="lv-LV" dirty="0"/>
              <a:t>darba grupa vai atbalsta saņēmēju grupa uzskatāma </a:t>
            </a:r>
            <a:r>
              <a:rPr lang="lv-LV" dirty="0" smtClean="0"/>
              <a:t>par </a:t>
            </a:r>
            <a:r>
              <a:rPr lang="lv-LV" b="1" dirty="0" smtClean="0"/>
              <a:t>jaunu </a:t>
            </a:r>
            <a:r>
              <a:rPr lang="lv-LV" b="1" dirty="0"/>
              <a:t>atbalsta saņēmēju</a:t>
            </a:r>
            <a:endParaRPr lang="en-US" b="1" dirty="0"/>
          </a:p>
        </p:txBody>
      </p:sp>
      <p:sp>
        <p:nvSpPr>
          <p:cNvPr id="4" name="Title 1"/>
          <p:cNvSpPr txBox="1">
            <a:spLocks/>
          </p:cNvSpPr>
          <p:nvPr/>
        </p:nvSpPr>
        <p:spPr>
          <a:xfrm>
            <a:off x="4600621" y="1141845"/>
            <a:ext cx="3055621" cy="3815397"/>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1400" b="1" dirty="0" smtClean="0"/>
              <a:t>Projekta iesniegums Nr.2</a:t>
            </a:r>
            <a:r>
              <a:rPr lang="lv-LV" sz="1200" dirty="0" smtClean="0"/>
              <a:t/>
            </a:r>
            <a:br>
              <a:rPr lang="lv-LV" sz="1200" dirty="0" smtClean="0"/>
            </a:br>
            <a:r>
              <a:rPr lang="lv-LV" sz="1200" dirty="0" smtClean="0"/>
              <a:t/>
            </a:r>
            <a:br>
              <a:rPr lang="lv-LV" sz="1200" dirty="0" smtClean="0"/>
            </a:br>
            <a:r>
              <a:rPr lang="lv-LV" sz="1200" dirty="0" smtClean="0"/>
              <a:t>Projektā piešķirti</a:t>
            </a:r>
            <a:r>
              <a:rPr lang="lv-LV" sz="1200" dirty="0" smtClean="0"/>
              <a:t> 100 rindošanas punkti</a:t>
            </a:r>
            <a:br>
              <a:rPr lang="lv-LV" sz="1200" dirty="0" smtClean="0"/>
            </a:br>
            <a:r>
              <a:rPr lang="lv-LV" sz="1200" dirty="0" smtClean="0"/>
              <a:t/>
            </a:r>
            <a:br>
              <a:rPr lang="lv-LV" sz="1200" dirty="0" smtClean="0"/>
            </a:br>
            <a:r>
              <a:rPr lang="lv-LV" sz="1200" b="1" dirty="0" smtClean="0"/>
              <a:t>Projektā partneri:</a:t>
            </a:r>
            <a:r>
              <a:rPr lang="lv-LV" sz="1200" dirty="0" smtClean="0"/>
              <a:t/>
            </a:r>
            <a:br>
              <a:rPr lang="lv-LV" sz="1200" dirty="0" smtClean="0"/>
            </a:br>
            <a:r>
              <a:rPr lang="lv-LV" sz="1200" b="1" dirty="0" smtClean="0">
                <a:solidFill>
                  <a:srgbClr val="FF0000"/>
                </a:solidFill>
              </a:rPr>
              <a:t>1. SIA MIA</a:t>
            </a:r>
            <a:r>
              <a:rPr lang="lv-LV" sz="1200" dirty="0" smtClean="0"/>
              <a:t/>
            </a:r>
            <a:br>
              <a:rPr lang="lv-LV" sz="1200" dirty="0" smtClean="0"/>
            </a:br>
            <a:r>
              <a:rPr lang="lv-LV" sz="1200" dirty="0" smtClean="0"/>
              <a:t>2. SIA Kviesis</a:t>
            </a:r>
            <a:br>
              <a:rPr lang="lv-LV" sz="1200" dirty="0" smtClean="0"/>
            </a:br>
            <a:r>
              <a:rPr lang="lv-LV" sz="1200" dirty="0" smtClean="0"/>
              <a:t>3. SIA Lauksaimnieks</a:t>
            </a:r>
          </a:p>
          <a:p>
            <a:r>
              <a:rPr lang="lv-LV" sz="1200" dirty="0" smtClean="0"/>
              <a:t/>
            </a:r>
            <a:br>
              <a:rPr lang="lv-LV" sz="1200" dirty="0" smtClean="0"/>
            </a:br>
            <a:r>
              <a:rPr lang="lv-LV" sz="1200" dirty="0" smtClean="0"/>
              <a:t>Projektā tiek uzskatīts, ka tas </a:t>
            </a:r>
            <a:r>
              <a:rPr lang="lv-LV" sz="1200" b="1" u="sng" dirty="0" smtClean="0"/>
              <a:t>nav jauns atbalsta saņēmējs</a:t>
            </a:r>
            <a:r>
              <a:rPr lang="lv-LV" sz="1200" dirty="0" smtClean="0"/>
              <a:t>, jo tai ir zemāki rindošanas punkti un SIA MIA kā sadarbības partneris ir jau Projektā Nr.1</a:t>
            </a:r>
          </a:p>
          <a:p>
            <a:endParaRPr lang="lv-LV" sz="1200" dirty="0" smtClean="0"/>
          </a:p>
          <a:p>
            <a:r>
              <a:rPr lang="lv-LV" sz="1200" b="1" dirty="0" smtClean="0">
                <a:solidFill>
                  <a:srgbClr val="FF0000"/>
                </a:solidFill>
              </a:rPr>
              <a:t>66,67% jauni sadarbības partneri.</a:t>
            </a:r>
          </a:p>
          <a:p>
            <a:r>
              <a:rPr lang="lv-LV" sz="1200" b="1" dirty="0" smtClean="0">
                <a:solidFill>
                  <a:srgbClr val="FF0000"/>
                </a:solidFill>
              </a:rPr>
              <a:t>Tā kā jaunie sadarbības partneri nesastāda vismaz 70%, tad šī grupa ir neatbilstoša</a:t>
            </a:r>
            <a:endParaRPr lang="en-US" sz="1200" b="1" dirty="0">
              <a:solidFill>
                <a:srgbClr val="FF0000"/>
              </a:solidFill>
            </a:endParaRPr>
          </a:p>
        </p:txBody>
      </p:sp>
      <p:sp>
        <p:nvSpPr>
          <p:cNvPr id="6" name="Title 1"/>
          <p:cNvSpPr txBox="1">
            <a:spLocks/>
          </p:cNvSpPr>
          <p:nvPr/>
        </p:nvSpPr>
        <p:spPr>
          <a:xfrm>
            <a:off x="8647390" y="1141845"/>
            <a:ext cx="3071263" cy="3382258"/>
          </a:xfrm>
          <a:prstGeom prst="rect">
            <a:avLst/>
          </a:prstGeom>
        </p:spPr>
        <p:txBody>
          <a:bodyPr vert="horz" lIns="91440" tIns="45720" rIns="91440" bIns="45720" rtlCol="0" anchor="t">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lv-LV" sz="1400" b="1" dirty="0" smtClean="0"/>
              <a:t>Projekta iesniegums Nr.3</a:t>
            </a:r>
            <a:r>
              <a:rPr lang="lv-LV" sz="1200" dirty="0" smtClean="0"/>
              <a:t/>
            </a:r>
            <a:br>
              <a:rPr lang="lv-LV" sz="1200" dirty="0" smtClean="0"/>
            </a:br>
            <a:r>
              <a:rPr lang="lv-LV" sz="1200" dirty="0" smtClean="0"/>
              <a:t/>
            </a:r>
            <a:br>
              <a:rPr lang="lv-LV" sz="1200" dirty="0" smtClean="0"/>
            </a:br>
            <a:r>
              <a:rPr lang="lv-LV" sz="1200" dirty="0" smtClean="0"/>
              <a:t>Projektā piešķirti</a:t>
            </a:r>
            <a:r>
              <a:rPr lang="lv-LV" sz="1200" dirty="0" smtClean="0"/>
              <a:t> 90 rindošanas punkti</a:t>
            </a:r>
            <a:br>
              <a:rPr lang="lv-LV" sz="1200" dirty="0" smtClean="0"/>
            </a:br>
            <a:r>
              <a:rPr lang="lv-LV" sz="1200" dirty="0" smtClean="0"/>
              <a:t/>
            </a:r>
            <a:br>
              <a:rPr lang="lv-LV" sz="1200" dirty="0" smtClean="0"/>
            </a:br>
            <a:r>
              <a:rPr lang="lv-LV" sz="1200" b="1" dirty="0" smtClean="0"/>
              <a:t>Projektā partneri:</a:t>
            </a:r>
            <a:r>
              <a:rPr lang="lv-LV" sz="1200" dirty="0" smtClean="0"/>
              <a:t/>
            </a:r>
            <a:br>
              <a:rPr lang="lv-LV" sz="1200" dirty="0" smtClean="0"/>
            </a:br>
            <a:r>
              <a:rPr lang="lv-LV" sz="1200" b="1" dirty="0" smtClean="0">
                <a:solidFill>
                  <a:srgbClr val="FF0000"/>
                </a:solidFill>
              </a:rPr>
              <a:t>1. SIA MIA</a:t>
            </a:r>
            <a:r>
              <a:rPr lang="lv-LV" sz="1200" dirty="0" smtClean="0"/>
              <a:t/>
            </a:r>
            <a:br>
              <a:rPr lang="lv-LV" sz="1200" dirty="0" smtClean="0"/>
            </a:br>
            <a:r>
              <a:rPr lang="lv-LV" sz="1200" dirty="0" smtClean="0"/>
              <a:t>2. SIA Miezis</a:t>
            </a:r>
            <a:br>
              <a:rPr lang="lv-LV" sz="1200" dirty="0" smtClean="0"/>
            </a:br>
            <a:r>
              <a:rPr lang="lv-LV" sz="1200" dirty="0" smtClean="0"/>
              <a:t>3. SIA Auza</a:t>
            </a:r>
          </a:p>
          <a:p>
            <a:r>
              <a:rPr lang="lv-LV" sz="1200" dirty="0" smtClean="0"/>
              <a:t>4. SIA Otrais lauksaimnieks</a:t>
            </a:r>
          </a:p>
          <a:p>
            <a:r>
              <a:rPr lang="lv-LV" sz="1200" dirty="0" smtClean="0"/>
              <a:t/>
            </a:r>
            <a:br>
              <a:rPr lang="lv-LV" sz="1200" dirty="0" smtClean="0"/>
            </a:br>
            <a:r>
              <a:rPr lang="lv-LV" sz="1200" dirty="0" smtClean="0"/>
              <a:t>Projektā tiek uzskatīts, ka tas </a:t>
            </a:r>
            <a:r>
              <a:rPr lang="lv-LV" sz="1200" b="1" u="sng" dirty="0" smtClean="0"/>
              <a:t>ir jauns atbalsta saņēmējs</a:t>
            </a:r>
            <a:r>
              <a:rPr lang="lv-LV" sz="1200" dirty="0" smtClean="0"/>
              <a:t>.</a:t>
            </a:r>
            <a:r>
              <a:rPr lang="lv-LV" sz="1200" dirty="0" smtClean="0"/>
              <a:t> Projektam ir zemāki rindošanas punkti un SIA MIA kā sadarbības partneris ir jau Projektā Nr.1., bet projekta ietvaros jaunie sadarbības partneri sastāda 75%</a:t>
            </a:r>
          </a:p>
          <a:p>
            <a:endParaRPr lang="lv-LV" sz="1200" dirty="0" smtClean="0"/>
          </a:p>
          <a:p>
            <a:r>
              <a:rPr lang="lv-LV" sz="1200" b="1" dirty="0" smtClean="0">
                <a:solidFill>
                  <a:srgbClr val="00B050"/>
                </a:solidFill>
              </a:rPr>
              <a:t>75% jauni sadarbības partneri.</a:t>
            </a:r>
          </a:p>
          <a:p>
            <a:r>
              <a:rPr lang="lv-LV" sz="1200" b="1" dirty="0" smtClean="0">
                <a:solidFill>
                  <a:srgbClr val="00B050"/>
                </a:solidFill>
              </a:rPr>
              <a:t>Tā kā jaunie sadarbības partneri ir vairāk kā 70%, tad šī grupa ir atbilstoša un uzskatāma par jaunu atbalsta saņēmēju</a:t>
            </a:r>
            <a:endParaRPr lang="en-US" sz="1200" b="1" dirty="0">
              <a:solidFill>
                <a:srgbClr val="00B050"/>
              </a:solidFill>
            </a:endParaRPr>
          </a:p>
        </p:txBody>
      </p:sp>
      <p:sp>
        <p:nvSpPr>
          <p:cNvPr id="7" name="Subtitle 2"/>
          <p:cNvSpPr txBox="1">
            <a:spLocks/>
          </p:cNvSpPr>
          <p:nvPr/>
        </p:nvSpPr>
        <p:spPr>
          <a:xfrm>
            <a:off x="327260" y="4675561"/>
            <a:ext cx="11540690" cy="202362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lv-LV" sz="1400" dirty="0" smtClean="0">
                <a:latin typeface="Times New Roman" panose="02020603050405020304" pitchFamily="18" charset="0"/>
                <a:cs typeface="Times New Roman" panose="02020603050405020304" pitchFamily="18" charset="0"/>
              </a:rPr>
              <a:t>25.04.2017. </a:t>
            </a:r>
            <a:r>
              <a:rPr lang="nn-NO" sz="1400" dirty="0" smtClean="0">
                <a:latin typeface="Times New Roman" panose="02020603050405020304" pitchFamily="18" charset="0"/>
                <a:cs typeface="Times New Roman" panose="02020603050405020304" pitchFamily="18" charset="0"/>
              </a:rPr>
              <a:t>Ministru kabineta noteikumi Nr. 222</a:t>
            </a:r>
            <a:r>
              <a:rPr lang="lv-LV" sz="1400" dirty="0" smtClean="0">
                <a:latin typeface="Times New Roman" panose="02020603050405020304" pitchFamily="18" charset="0"/>
                <a:cs typeface="Times New Roman" panose="02020603050405020304" pitchFamily="18" charset="0"/>
              </a:rPr>
              <a:t> «</a:t>
            </a:r>
            <a:r>
              <a:rPr lang="lv-LV" sz="1400" b="1" dirty="0">
                <a:latin typeface="Times New Roman" panose="02020603050405020304" pitchFamily="18" charset="0"/>
                <a:cs typeface="Times New Roman" panose="02020603050405020304" pitchFamily="18" charset="0"/>
              </a:rPr>
              <a:t>Valsts un Eiropas Savienības atbalsta piešķiršanas kārtība 16. pasākuma "Sadarbība" 16.1. </a:t>
            </a:r>
            <a:r>
              <a:rPr lang="lv-LV" sz="1400" b="1" dirty="0" err="1">
                <a:latin typeface="Times New Roman" panose="02020603050405020304" pitchFamily="18" charset="0"/>
                <a:cs typeface="Times New Roman" panose="02020603050405020304" pitchFamily="18" charset="0"/>
              </a:rPr>
              <a:t>apakšpasākumam</a:t>
            </a:r>
            <a:r>
              <a:rPr lang="lv-LV" sz="1400" b="1" dirty="0">
                <a:latin typeface="Times New Roman" panose="02020603050405020304" pitchFamily="18" charset="0"/>
                <a:cs typeface="Times New Roman" panose="02020603050405020304" pitchFamily="18" charset="0"/>
              </a:rPr>
              <a:t> "Atbalsts Eiropas Inovāciju partnerības lauksaimniecības ražīgumam un ilgtspējai lauksaimniecības ražīguma un ilgtspējas darba grupu projektu īstenošanai" un 16.2. </a:t>
            </a:r>
            <a:r>
              <a:rPr lang="lv-LV" sz="1400" b="1" dirty="0" err="1">
                <a:latin typeface="Times New Roman" panose="02020603050405020304" pitchFamily="18" charset="0"/>
                <a:cs typeface="Times New Roman" panose="02020603050405020304" pitchFamily="18" charset="0"/>
              </a:rPr>
              <a:t>apakšpasākumam</a:t>
            </a:r>
            <a:r>
              <a:rPr lang="lv-LV" sz="1400" b="1" dirty="0">
                <a:latin typeface="Times New Roman" panose="02020603050405020304" pitchFamily="18" charset="0"/>
                <a:cs typeface="Times New Roman" panose="02020603050405020304" pitchFamily="18" charset="0"/>
              </a:rPr>
              <a:t> "Atbalsts jaunu produktu, metožu, procesu un tehnoloģiju izstrādei" atklātu projektu iesniegumu konkursu </a:t>
            </a:r>
            <a:r>
              <a:rPr lang="lv-LV" sz="1400" b="1" dirty="0" smtClean="0">
                <a:latin typeface="Times New Roman" panose="02020603050405020304" pitchFamily="18" charset="0"/>
                <a:cs typeface="Times New Roman" panose="02020603050405020304" pitchFamily="18" charset="0"/>
              </a:rPr>
              <a:t>veidā»</a:t>
            </a:r>
          </a:p>
          <a:p>
            <a:pPr algn="l"/>
            <a:r>
              <a:rPr lang="lv-LV" sz="1400" dirty="0" smtClean="0">
                <a:latin typeface="Times New Roman" panose="02020603050405020304" pitchFamily="18" charset="0"/>
                <a:cs typeface="Times New Roman" panose="02020603050405020304" pitchFamily="18" charset="0"/>
              </a:rPr>
              <a:t>20</a:t>
            </a:r>
            <a:r>
              <a:rPr lang="lv-LV" sz="1400" dirty="0">
                <a:latin typeface="Times New Roman" panose="02020603050405020304" pitchFamily="18" charset="0"/>
                <a:cs typeface="Times New Roman" panose="02020603050405020304" pitchFamily="18" charset="0"/>
              </a:rPr>
              <a:t>. p</a:t>
            </a:r>
            <a:r>
              <a:rPr lang="lv-LV" sz="1400" dirty="0" smtClean="0">
                <a:latin typeface="Times New Roman" panose="02020603050405020304" pitchFamily="18" charset="0"/>
                <a:cs typeface="Times New Roman" panose="02020603050405020304" pitchFamily="18" charset="0"/>
              </a:rPr>
              <a:t>unkts «EIP </a:t>
            </a:r>
            <a:r>
              <a:rPr lang="lv-LV" sz="1400" dirty="0">
                <a:latin typeface="Times New Roman" panose="02020603050405020304" pitchFamily="18" charset="0"/>
                <a:cs typeface="Times New Roman" panose="02020603050405020304" pitchFamily="18" charset="0"/>
              </a:rPr>
              <a:t>darba grupa vai atbalsta saņēmēju grupa uzskatāma par jaunu atbalsta saņēmēju, ja EIP darba grupas vai atbalsta saņēmēju grupas sadarbības partneru skaits mainās vairāk nekā par 70 procentiem, </a:t>
            </a:r>
            <a:r>
              <a:rPr lang="lv-LV" sz="1400" u="sng" dirty="0">
                <a:latin typeface="Times New Roman" panose="02020603050405020304" pitchFamily="18" charset="0"/>
                <a:cs typeface="Times New Roman" panose="02020603050405020304" pitchFamily="18" charset="0"/>
              </a:rPr>
              <a:t>šajā skaitā neietverot pētniekus</a:t>
            </a:r>
            <a:r>
              <a:rPr lang="lv-LV" sz="1400" dirty="0" smtClean="0">
                <a:latin typeface="Times New Roman" panose="02020603050405020304" pitchFamily="18" charset="0"/>
                <a:cs typeface="Times New Roman" panose="02020603050405020304" pitchFamily="18" charset="0"/>
              </a:rPr>
              <a:t>.»</a:t>
            </a:r>
          </a:p>
          <a:p>
            <a:pPr algn="l"/>
            <a:r>
              <a:rPr lang="lv-LV" sz="1400" dirty="0" smtClean="0">
                <a:latin typeface="Times New Roman" panose="02020603050405020304" pitchFamily="18" charset="0"/>
                <a:cs typeface="Times New Roman" panose="02020603050405020304" pitchFamily="18" charset="0"/>
              </a:rPr>
              <a:t>63.punkts «16.1. </a:t>
            </a:r>
            <a:r>
              <a:rPr lang="lv-LV" sz="1400" dirty="0" err="1" smtClean="0">
                <a:latin typeface="Times New Roman" panose="02020603050405020304" pitchFamily="18" charset="0"/>
                <a:cs typeface="Times New Roman" panose="02020603050405020304" pitchFamily="18" charset="0"/>
              </a:rPr>
              <a:t>apakšpasākuma</a:t>
            </a:r>
            <a:r>
              <a:rPr lang="lv-LV" sz="1400" dirty="0" smtClean="0">
                <a:latin typeface="Times New Roman" panose="02020603050405020304" pitchFamily="18" charset="0"/>
                <a:cs typeface="Times New Roman" panose="02020603050405020304" pitchFamily="18" charset="0"/>
              </a:rPr>
              <a:t> plānošanas periodā vienai EIP darba grupai kopējā attiecināmo izmaksu summa nepārsniedz 500 000 </a:t>
            </a:r>
            <a:r>
              <a:rPr lang="lv-LV" sz="1400" dirty="0" err="1" smtClean="0">
                <a:latin typeface="Times New Roman" panose="02020603050405020304" pitchFamily="18" charset="0"/>
                <a:cs typeface="Times New Roman" panose="02020603050405020304" pitchFamily="18" charset="0"/>
              </a:rPr>
              <a:t>euro</a:t>
            </a:r>
            <a:r>
              <a:rPr lang="lv-LV" sz="1400" dirty="0" smtClean="0">
                <a:latin typeface="Times New Roman" panose="02020603050405020304" pitchFamily="18" charset="0"/>
                <a:cs typeface="Times New Roman" panose="02020603050405020304" pitchFamily="18" charset="0"/>
              </a:rPr>
              <a:t>.»</a:t>
            </a:r>
          </a:p>
          <a:p>
            <a:pPr algn="l"/>
            <a:r>
              <a:rPr lang="lv-LV" sz="1400" dirty="0" smtClean="0">
                <a:latin typeface="Times New Roman" panose="02020603050405020304" pitchFamily="18" charset="0"/>
                <a:cs typeface="Times New Roman" panose="02020603050405020304" pitchFamily="18" charset="0"/>
              </a:rPr>
              <a:t>64.punkts «16.2. </a:t>
            </a:r>
            <a:r>
              <a:rPr lang="lv-LV" sz="1400" dirty="0" err="1" smtClean="0">
                <a:latin typeface="Times New Roman" panose="02020603050405020304" pitchFamily="18" charset="0"/>
                <a:cs typeface="Times New Roman" panose="02020603050405020304" pitchFamily="18" charset="0"/>
              </a:rPr>
              <a:t>apakšpasākuma</a:t>
            </a:r>
            <a:r>
              <a:rPr lang="lv-LV" sz="1400" dirty="0" smtClean="0">
                <a:latin typeface="Times New Roman" panose="02020603050405020304" pitchFamily="18" charset="0"/>
                <a:cs typeface="Times New Roman" panose="02020603050405020304" pitchFamily="18" charset="0"/>
              </a:rPr>
              <a:t> plānošanas periodā vienai atbalsta pretendenta grupai kopējā attiecināmo izmaksu summa nepārsniedz 100 000 </a:t>
            </a:r>
            <a:r>
              <a:rPr lang="lv-LV" sz="1400" dirty="0" err="1" smtClean="0">
                <a:latin typeface="Times New Roman" panose="02020603050405020304" pitchFamily="18" charset="0"/>
                <a:cs typeface="Times New Roman" panose="02020603050405020304" pitchFamily="18" charset="0"/>
              </a:rPr>
              <a:t>euro</a:t>
            </a:r>
            <a:r>
              <a:rPr lang="lv-LV" sz="1400" dirty="0" smtClean="0">
                <a:latin typeface="Times New Roman" panose="02020603050405020304" pitchFamily="18" charset="0"/>
                <a:cs typeface="Times New Roman" panose="02020603050405020304" pitchFamily="18" charset="0"/>
              </a:rPr>
              <a:t>.»</a:t>
            </a:r>
          </a:p>
          <a:p>
            <a:pPr algn="l"/>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625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290</TotalTime>
  <Words>41</Words>
  <Application>Microsoft Office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Projekta iesniegums Nr.1  Projektā piešķirti 105 rindošanas punkti  Projektā partneri: 1. SIA MIA 2. SIA Augļkopis 3. SIA Konsultants  Projektā tiek uzskatīts, ka tas ir jauns atbalsta saņēmējs, jo tai ir visaugstākie rindošanas punkti, kā arī sadarbības partneri projektā piedalās pirmo reizi  100% jauni sadarbības partneri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Projekts Nr.1</dc:title>
  <dc:creator>Juris Cvetkovs</dc:creator>
  <cp:lastModifiedBy>Juris Cvetkovs</cp:lastModifiedBy>
  <cp:revision>9</cp:revision>
  <dcterms:created xsi:type="dcterms:W3CDTF">2018-03-15T10:37:41Z</dcterms:created>
  <dcterms:modified xsi:type="dcterms:W3CDTF">2018-03-15T15:28:14Z</dcterms:modified>
</cp:coreProperties>
</file>