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60" r:id="rId1"/>
  </p:sldMasterIdLst>
  <p:sldIdLst>
    <p:sldId id="262" r:id="rId2"/>
    <p:sldId id="263" r:id="rId3"/>
    <p:sldId id="256" r:id="rId4"/>
    <p:sldId id="261" r:id="rId5"/>
    <p:sldId id="258" r:id="rId6"/>
    <p:sldId id="259" r:id="rId7"/>
  </p:sldIdLst>
  <p:sldSz cx="9144000" cy="5143500" type="screen16x9"/>
  <p:notesSz cx="7315200" cy="9601200"/>
  <p:embeddedFontLst>
    <p:embeddedFont>
      <p:font typeface="Georgia" panose="02040502050405020303" pitchFamily="18" charset="0"/>
      <p:regular r:id="rId8"/>
      <p:bold r:id="rId9"/>
      <p:italic r:id="rId10"/>
      <p:boldItalic r:id="rId11"/>
    </p:embeddedFont>
    <p:embeddedFont>
      <p:font typeface="Oswald SemiBold" panose="00000700000000000000" pitchFamily="2" charset="-70"/>
      <p:bold r:id="rId12"/>
    </p:embeddedFont>
    <p:embeddedFont>
      <p:font typeface="Univers Condensed Light" panose="020B0306020202040204" pitchFamily="34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3F1EDCB-D172-4A73-83C3-E5BA6675285E}">
          <p14:sldIdLst>
            <p14:sldId id="262"/>
            <p14:sldId id="263"/>
            <p14:sldId id="256"/>
            <p14:sldId id="261"/>
            <p14:sldId id="258"/>
            <p14:sldId id="25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82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2A180A8E-4668-486A-95D0-DBD6BDD7C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CBB8E81-5147-5506-5F4B-DBC0E7AF26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629650" y="478417"/>
            <a:ext cx="0" cy="4179308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4852B95-CFB8-EEBE-3973-7363B3611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22249" y="576693"/>
            <a:ext cx="0" cy="3600450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1A205B3-F30A-B2B0-2AFF-593443D3277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127898" y="1015604"/>
            <a:ext cx="3992165" cy="3361134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07B916-0B90-35E7-AFFD-50AAA1ED45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623994"/>
            <a:ext cx="4423410" cy="3194217"/>
          </a:xfrm>
          <a:solidFill>
            <a:schemeClr val="bg2"/>
          </a:solidFill>
        </p:spPr>
        <p:txBody>
          <a:bodyPr lIns="182880" rIns="228600" bIns="91440" anchor="b">
            <a:normAutofit/>
          </a:bodyPr>
          <a:lstStyle>
            <a:lvl1pPr algn="r">
              <a:lnSpc>
                <a:spcPct val="80000"/>
              </a:lnSpc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6AEA00-2D64-E177-C13E-F879B49AC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4073" y="4029607"/>
            <a:ext cx="1773710" cy="681839"/>
          </a:xfrm>
          <a:solidFill>
            <a:schemeClr val="bg2"/>
          </a:solidFill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lang="en-US" sz="1200" cap="all" baseline="0" dirty="0">
                <a:solidFill>
                  <a:schemeClr val="accent3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8519F-6576-5C5F-82CA-E9D93EB8A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60647" y="459189"/>
            <a:ext cx="1552798" cy="389224"/>
          </a:xfrm>
          <a:solidFill>
            <a:schemeClr val="bg2"/>
          </a:solidFill>
        </p:spPr>
        <p:txBody>
          <a:bodyPr anchor="t"/>
          <a:lstStyle>
            <a:lvl1pPr algn="r">
              <a:defRPr sz="788"/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94BB4-778E-86AE-EEFF-88EE621D28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8172995" y="3922452"/>
            <a:ext cx="917846" cy="273844"/>
          </a:xfrm>
          <a:solidFill>
            <a:schemeClr val="bg2"/>
          </a:solidFill>
        </p:spPr>
        <p:txBody>
          <a:bodyPr rIns="182880"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8D55B4-EFB5-E5DE-2242-A16C643CA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01050" y="4522400"/>
            <a:ext cx="346079" cy="273844"/>
          </a:xfrm>
          <a:solidFill>
            <a:schemeClr val="bg2"/>
          </a:solidFill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983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2240" y="199297"/>
            <a:ext cx="8235853" cy="994172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240" y="1302133"/>
            <a:ext cx="8235853" cy="31491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10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C4281C-DEF6-4D7C-EC36-131C16834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B7AE09E-7342-F8D6-76B9-3191D2C21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627171" y="817798"/>
            <a:ext cx="0" cy="3297002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D120947-D69A-84F3-7617-0239E8E5C7F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593" y="1028700"/>
            <a:ext cx="5029794" cy="41148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07B916-0B90-35E7-AFFD-50AAA1ED45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0387" y="514350"/>
            <a:ext cx="4780253" cy="2057401"/>
          </a:xfrm>
          <a:solidFill>
            <a:schemeClr val="bg2"/>
          </a:solidFill>
        </p:spPr>
        <p:txBody>
          <a:bodyPr vert="horz" lIns="182880" tIns="45720" rIns="91440" bIns="91440" rtlCol="0" anchor="b">
            <a:normAutofit/>
          </a:bodyPr>
          <a:lstStyle>
            <a:lvl1pPr>
              <a:lnSpc>
                <a:spcPct val="80000"/>
              </a:lnSpc>
              <a:defRPr lang="en-US" sz="51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6AEA00-2D64-E177-C13E-F879B49AC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25343" y="4177717"/>
            <a:ext cx="3086099" cy="524639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lang="en-US" sz="1200" cap="all" baseline="0" dirty="0">
                <a:solidFill>
                  <a:schemeClr val="accent3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5FE83-3A40-27CC-D68D-E889297B8CA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09287" y="381063"/>
            <a:ext cx="322029" cy="273844"/>
          </a:xfrm>
          <a:noFill/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94BB4-778E-86AE-EEFF-88EE621D28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2747" y="381063"/>
            <a:ext cx="902490" cy="273844"/>
          </a:xfrm>
          <a:solidFill>
            <a:schemeClr val="bg2"/>
          </a:solidFill>
        </p:spPr>
        <p:txBody>
          <a:bodyPr/>
          <a:lstStyle>
            <a:lvl1pPr algn="l">
              <a:defRPr/>
            </a:lvl1pPr>
          </a:lstStyle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8519F-6576-5C5F-82CA-E9D93EB8A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00952" y="459047"/>
            <a:ext cx="1115472" cy="358751"/>
          </a:xfrm>
          <a:solidFill>
            <a:schemeClr val="bg2"/>
          </a:solidFill>
        </p:spPr>
        <p:txBody>
          <a:bodyPr anchor="t"/>
          <a:lstStyle>
            <a:lvl1pPr algn="r">
              <a:defRPr sz="7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347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C4281C-DEF6-4D7C-EC36-131C16834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B7AE09E-7342-F8D6-76B9-3191D2C21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627171" y="775185"/>
            <a:ext cx="0" cy="3600219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E07B916-0B90-35E7-AFFD-50AAA1ED45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869" y="253746"/>
            <a:ext cx="6126480" cy="3346704"/>
          </a:xfrm>
          <a:noFill/>
        </p:spPr>
        <p:txBody>
          <a:bodyPr vert="horz" lIns="91440" tIns="45720" rIns="91440" bIns="137160" rtlCol="0" anchor="t">
            <a:normAutofit/>
          </a:bodyPr>
          <a:lstStyle>
            <a:lvl1pPr>
              <a:lnSpc>
                <a:spcPct val="80000"/>
              </a:lnSpc>
              <a:defRPr lang="en-US" sz="7200" spc="-75" baseline="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6AEA00-2D64-E177-C13E-F879B49AC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0" y="3566047"/>
            <a:ext cx="2313331" cy="810227"/>
          </a:xfrm>
          <a:solidFill>
            <a:schemeClr val="bg2"/>
          </a:solidFill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lang="en-US" sz="1200" cap="all" spc="75" baseline="0" dirty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8519F-6576-5C5F-82CA-E9D93EB8A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1" y="335685"/>
            <a:ext cx="1858424" cy="439501"/>
          </a:xfrm>
          <a:noFill/>
        </p:spPr>
        <p:txBody>
          <a:bodyPr/>
          <a:lstStyle>
            <a:lvl1pPr algn="r">
              <a:defRPr sz="788"/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94BB4-778E-86AE-EEFF-88EE621D28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8D55B4-EFB5-E5DE-2242-A16C643CA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155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D3069F5-8FDE-3652-E906-3619BF9A5D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B286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F3E913D-4F8E-6F1A-DB89-A9E5CB7D2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694723" y="4629139"/>
            <a:ext cx="7745068" cy="0"/>
          </a:xfrm>
          <a:prstGeom prst="line">
            <a:avLst/>
          </a:prstGeom>
          <a:ln w="12700">
            <a:solidFill>
              <a:schemeClr val="bg2">
                <a:alpha val="4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8">
            <a:extLst>
              <a:ext uri="{FF2B5EF4-FFF2-40B4-BE49-F238E27FC236}">
                <a16:creationId xmlns:a16="http://schemas.microsoft.com/office/drawing/2014/main" id="{15478846-46FB-2BEE-98D6-C903223E25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" y="274320"/>
            <a:ext cx="8651093" cy="4144240"/>
          </a:xfrm>
          <a:noFill/>
        </p:spPr>
        <p:txBody>
          <a:bodyPr anchor="t">
            <a:normAutofit/>
          </a:bodyPr>
          <a:lstStyle>
            <a:lvl1pPr>
              <a:defRPr sz="8625" baseline="0">
                <a:ln>
                  <a:solidFill>
                    <a:schemeClr val="bg1"/>
                  </a:solidFill>
                </a:ln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8544F-8D58-BFED-5A2B-2F718BA6F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70139D-4890-4E0D-B3FD-098A02AB4AD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1CD1DB-3989-A34F-B5F7-DF66E018C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562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53CEDCC-8645-A5B4-D871-D69061512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9143997" cy="5143500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8A4F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5A45860-DB3A-9EDB-7B6D-FBF1001212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991429" y="514350"/>
            <a:ext cx="7638221" cy="0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CC2FAA59-861A-3F3D-3441-F66355408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43303" y="1532928"/>
            <a:ext cx="5600698" cy="36105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1054631" y="2040297"/>
            <a:ext cx="4234067" cy="1870732"/>
          </a:xfrm>
          <a:solidFill>
            <a:schemeClr val="bg2">
              <a:lumMod val="90000"/>
            </a:schemeClr>
          </a:solidFill>
        </p:spPr>
        <p:txBody>
          <a:bodyPr vert="horz" lIns="91440" tIns="45720" rIns="91440" bIns="137160" rtlCol="0" anchor="t">
            <a:normAutofit/>
          </a:bodyPr>
          <a:lstStyle>
            <a:lvl1pPr>
              <a:defRPr lang="en-US" sz="9000" dirty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Agenda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9808" y="427382"/>
            <a:ext cx="1103244" cy="406274"/>
          </a:xfrm>
          <a:solidFill>
            <a:schemeClr val="bg2">
              <a:lumMod val="90000"/>
            </a:schemeClr>
          </a:solidFill>
        </p:spPr>
        <p:txBody>
          <a:bodyPr anchor="t"/>
          <a:lstStyle>
            <a:lvl1pPr algn="l">
              <a:defRPr sz="788"/>
            </a:lvl1pPr>
          </a:lstStyle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7649" y="2057401"/>
            <a:ext cx="4572001" cy="2600324"/>
          </a:xfrm>
        </p:spPr>
        <p:txBody>
          <a:bodyPr>
            <a:normAutofit/>
          </a:bodyPr>
          <a:lstStyle>
            <a:lvl1pPr marL="257175" indent="-257175">
              <a:buClr>
                <a:schemeClr val="accent2"/>
              </a:buClr>
              <a:buFont typeface="+mj-lt"/>
              <a:buAutoNum type="arabicPeriod"/>
              <a:defRPr sz="1350"/>
            </a:lvl1pPr>
            <a:lvl2pPr marL="600075" indent="-257175">
              <a:buClr>
                <a:schemeClr val="accent2"/>
              </a:buClr>
              <a:buFont typeface="+mj-lt"/>
              <a:buAutoNum type="arabicPeriod"/>
              <a:defRPr sz="1200"/>
            </a:lvl2pPr>
            <a:lvl3pPr marL="942975" indent="-257175">
              <a:buClr>
                <a:schemeClr val="accent2"/>
              </a:buClr>
              <a:buFont typeface="+mj-lt"/>
              <a:buAutoNum type="arabicPeriod"/>
              <a:defRPr sz="1050"/>
            </a:lvl3pPr>
            <a:lvl4pPr>
              <a:buClr>
                <a:schemeClr val="accent2"/>
              </a:buClr>
              <a:buFont typeface="+mj-lt"/>
              <a:buAutoNum type="arabicPeriod"/>
              <a:defRPr sz="900"/>
            </a:lvl4pPr>
            <a:lvl5pPr>
              <a:buClr>
                <a:schemeClr val="accent2"/>
              </a:buClr>
              <a:buFont typeface="+mj-lt"/>
              <a:buAutoNum type="arabicPeriod"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425343" y="310220"/>
            <a:ext cx="942554" cy="409125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7897" y="310220"/>
            <a:ext cx="322029" cy="409125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823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53CEDCC-8645-A5B4-D871-D69061512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9143997" cy="5143500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8A4F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C2FAA59-861A-3F3D-3441-F66355408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28703" y="2561628"/>
            <a:ext cx="8115298" cy="25818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5A45860-DB3A-9EDB-7B6D-FBF1001212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8629650" y="834887"/>
            <a:ext cx="0" cy="1278009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30" y="137161"/>
            <a:ext cx="5948169" cy="1678940"/>
          </a:xfrm>
          <a:noFill/>
        </p:spPr>
        <p:txBody>
          <a:bodyPr anchor="t">
            <a:normAutofit/>
          </a:bodyPr>
          <a:lstStyle>
            <a:lvl1pPr>
              <a:defRPr sz="9000" spc="-38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3710" y="2880360"/>
            <a:ext cx="4907943" cy="1902350"/>
          </a:xfrm>
        </p:spPr>
        <p:txBody>
          <a:bodyPr>
            <a:normAutofit/>
          </a:bodyPr>
          <a:lstStyle>
            <a:lvl1pPr marL="257175" indent="-257175">
              <a:buClr>
                <a:schemeClr val="accent2"/>
              </a:buClr>
              <a:buFont typeface="+mj-lt"/>
              <a:buAutoNum type="arabicPeriod"/>
              <a:defRPr sz="1350"/>
            </a:lvl1pPr>
            <a:lvl2pPr marL="600075" indent="-257175">
              <a:buClr>
                <a:schemeClr val="accent2"/>
              </a:buClr>
              <a:buFont typeface="+mj-lt"/>
              <a:buAutoNum type="arabicPeriod"/>
              <a:defRPr sz="1200"/>
            </a:lvl2pPr>
            <a:lvl3pPr marL="942975" indent="-257175">
              <a:buClr>
                <a:schemeClr val="accent2"/>
              </a:buClr>
              <a:buFont typeface="+mj-lt"/>
              <a:buAutoNum type="arabicPeriod"/>
              <a:defRPr sz="1050"/>
            </a:lvl3pPr>
            <a:lvl4pPr>
              <a:buClr>
                <a:schemeClr val="accent2"/>
              </a:buClr>
              <a:buFont typeface="+mj-lt"/>
              <a:buAutoNum type="arabicPeriod"/>
              <a:defRPr sz="900"/>
            </a:lvl4pPr>
            <a:lvl5pPr>
              <a:buClr>
                <a:schemeClr val="accent2"/>
              </a:buClr>
              <a:buFont typeface="+mj-lt"/>
              <a:buAutoNum type="arabicPeriod"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00958" y="459286"/>
            <a:ext cx="1113171" cy="359514"/>
          </a:xfrm>
          <a:noFill/>
        </p:spPr>
        <p:txBody>
          <a:bodyPr anchor="t"/>
          <a:lstStyle>
            <a:lvl1pPr algn="r">
              <a:defRPr sz="788"/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450134" y="2067525"/>
            <a:ext cx="942554" cy="317867"/>
          </a:xfrm>
          <a:solidFill>
            <a:schemeClr val="bg2">
              <a:lumMod val="90000"/>
            </a:schemeClr>
          </a:solidFill>
        </p:spPr>
        <p:txBody>
          <a:bodyPr anchor="ctr"/>
          <a:lstStyle>
            <a:lvl1pPr algn="r">
              <a:defRPr/>
            </a:lvl1pPr>
          </a:lstStyle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07908" y="2067525"/>
            <a:ext cx="322029" cy="317867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1DA62460-475C-38E7-135D-916B98438D0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572250" y="2561628"/>
            <a:ext cx="2571750" cy="2581872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54393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8701" y="1543050"/>
            <a:ext cx="2571750" cy="1401418"/>
          </a:xfrm>
          <a:noFill/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0" y="1543051"/>
            <a:ext cx="3486150" cy="2057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269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2628" y="773937"/>
            <a:ext cx="2976372" cy="1121134"/>
          </a:xfrm>
          <a:noFill/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7515" y="751399"/>
            <a:ext cx="4812135" cy="35124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43800" y="4522401"/>
            <a:ext cx="884682" cy="273844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235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2343150" cy="51435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28800" y="0"/>
            <a:ext cx="5543550" cy="905256"/>
          </a:xfrm>
        </p:spPr>
        <p:txBody>
          <a:bodyPr lIns="137160" tIns="137160" bIns="91440" anchor="b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0350" y="1025717"/>
            <a:ext cx="5946755" cy="3358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B460515-4779-2CA9-5335-1F4AD158B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857500" y="4657725"/>
            <a:ext cx="5772150" cy="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43201" y="4522401"/>
            <a:ext cx="1518407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43800" y="4522401"/>
            <a:ext cx="884682" cy="273844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557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114800" cy="417195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97489" y="0"/>
            <a:ext cx="3289111" cy="1347093"/>
          </a:xfrm>
        </p:spPr>
        <p:txBody>
          <a:bodyPr lIns="137160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292" y="1473961"/>
            <a:ext cx="3644994" cy="27996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8600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2628" y="374606"/>
            <a:ext cx="2719082" cy="1106019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074" y="1593167"/>
            <a:ext cx="2675553" cy="26165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16CAFF7D-6BAD-AE1B-CFE3-A9AB4D8667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00451" y="0"/>
            <a:ext cx="5543550" cy="417195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43800" y="4522401"/>
            <a:ext cx="884682" cy="273844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28655" y="4522401"/>
            <a:ext cx="322029" cy="273844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14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2628" y="322535"/>
            <a:ext cx="3704254" cy="874703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074" y="1310094"/>
            <a:ext cx="4332672" cy="29770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16CAFF7D-6BAD-AE1B-CFE3-A9AB4D8667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543550" y="0"/>
            <a:ext cx="3600450" cy="417195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43800" y="4522401"/>
            <a:ext cx="884682" cy="273844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28655" y="4522401"/>
            <a:ext cx="322029" cy="273844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9708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886450" cy="51435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7842" y="0"/>
            <a:ext cx="3107123" cy="1484011"/>
          </a:xfrm>
        </p:spPr>
        <p:txBody>
          <a:bodyPr lIns="137160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1647" y="1584730"/>
            <a:ext cx="2363318" cy="27586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29934" y="4522401"/>
            <a:ext cx="1433322" cy="273844"/>
          </a:xfrm>
          <a:noFill/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63256" y="4522401"/>
            <a:ext cx="667558" cy="273844"/>
          </a:xfrm>
          <a:noFill/>
        </p:spPr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7612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EEB1BA68-9980-8CBB-7BAF-A1D760EB21E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9144000" cy="5143500"/>
          </a:xfrm>
          <a:custGeom>
            <a:avLst/>
            <a:gdLst>
              <a:gd name="connsiteX0" fmla="*/ 480060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5562599 h 6858000"/>
              <a:gd name="connsiteX5" fmla="*/ 4800600 w 12192000"/>
              <a:gd name="connsiteY5" fmla="*/ 55625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8000">
                <a:moveTo>
                  <a:pt x="480060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5562599"/>
                </a:lnTo>
                <a:lnTo>
                  <a:pt x="4800600" y="5562599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2628" y="751032"/>
            <a:ext cx="2700842" cy="1021844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628" y="1872636"/>
            <a:ext cx="2700842" cy="1727814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2629" y="377428"/>
            <a:ext cx="1430849" cy="273844"/>
          </a:xfrm>
          <a:noFill/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2628" y="3600450"/>
            <a:ext cx="942554" cy="273844"/>
          </a:xfrm>
          <a:noFill/>
        </p:spPr>
        <p:txBody>
          <a:bodyPr/>
          <a:lstStyle>
            <a:lvl1pPr algn="l">
              <a:defRPr/>
            </a:lvl1pPr>
          </a:lstStyle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60731" y="3600450"/>
            <a:ext cx="322029" cy="273844"/>
          </a:xfrm>
          <a:noFill/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4083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2628" y="3505467"/>
            <a:ext cx="2366010" cy="965935"/>
          </a:xfrm>
          <a:noFill/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16CAFF7D-6BAD-AE1B-CFE3-A9AB4D8667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9143999" cy="30861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6100" y="3485296"/>
            <a:ext cx="5664086" cy="1037105"/>
          </a:xfrm>
        </p:spPr>
        <p:txBody>
          <a:bodyPr/>
          <a:lstStyle>
            <a:lvl1pPr marL="0" indent="0">
              <a:buNone/>
              <a:defRPr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43800" y="4522401"/>
            <a:ext cx="884682" cy="273844"/>
          </a:xfrm>
          <a:noFill/>
        </p:spPr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28157" y="4522401"/>
            <a:ext cx="322029" cy="273844"/>
          </a:xfrm>
          <a:noFill/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4396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629" y="252797"/>
            <a:ext cx="5090924" cy="634448"/>
          </a:xfrm>
        </p:spPr>
        <p:txBody>
          <a:bodyPr tIns="91440" bIns="91440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79102" y="478280"/>
            <a:ext cx="1430849" cy="273844"/>
          </a:xfrm>
        </p:spPr>
        <p:txBody>
          <a:bodyPr anchor="t"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028700"/>
            <a:ext cx="5543552" cy="41148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4623" y="950053"/>
            <a:ext cx="2171096" cy="35723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F397562-DA4B-EE6B-8F6C-1CE4F33EB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627028" y="771525"/>
            <a:ext cx="0" cy="360045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60079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3600450" cy="3616779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1564" y="3280575"/>
            <a:ext cx="2923429" cy="1035611"/>
          </a:xfrm>
        </p:spPr>
        <p:txBody>
          <a:bodyPr lIns="137160" tIns="137160" anchor="t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2137" y="514351"/>
            <a:ext cx="4073163" cy="39037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2231" y="4522400"/>
            <a:ext cx="1433322" cy="273845"/>
          </a:xfrm>
          <a:solidFill>
            <a:schemeClr val="bg1"/>
          </a:solidFill>
        </p:spPr>
        <p:txBody>
          <a:bodyPr anchor="ctr"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43800" y="4522401"/>
            <a:ext cx="884682" cy="273844"/>
          </a:xfrm>
          <a:solidFill>
            <a:schemeClr val="bg1"/>
          </a:solidFill>
        </p:spPr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819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424EAB6-808C-672B-68A5-49764748CD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50" y="3861841"/>
            <a:ext cx="5145830" cy="631895"/>
          </a:xfrm>
          <a:noFill/>
        </p:spPr>
        <p:txBody>
          <a:bodyPr anchor="t"/>
          <a:lstStyle>
            <a:lvl1pPr algn="r">
              <a:defRPr b="0" cap="all" baseline="0">
                <a:solidFill>
                  <a:schemeClr val="accent1"/>
                </a:solidFill>
                <a:effectLst/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25647" y="90574"/>
            <a:ext cx="8042250" cy="3195303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1000" spc="-150" baseline="0">
                <a:solidFill>
                  <a:schemeClr val="accent3"/>
                </a:solidFill>
                <a:latin typeface="+mj-lt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4074" y="4522401"/>
            <a:ext cx="1603327" cy="273844"/>
          </a:xfrm>
          <a:noFill/>
        </p:spPr>
        <p:txBody>
          <a:bodyPr/>
          <a:lstStyle>
            <a:lvl1pPr>
              <a:defRPr b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38393CD-94B6-EC8A-E14F-A09689A25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627696" y="506896"/>
            <a:ext cx="0" cy="3138221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42470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65FCAFD-B73A-5597-B603-55FD5D3AAC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8A4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074" y="-588893"/>
            <a:ext cx="8235853" cy="480060"/>
          </a:xfrm>
          <a:noFill/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53448" y="1237422"/>
            <a:ext cx="7627441" cy="3712265"/>
          </a:xfrm>
        </p:spPr>
        <p:txBody>
          <a:bodyPr anchor="b">
            <a:norm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5400" cap="all" spc="-75" baseline="0">
                <a:solidFill>
                  <a:schemeClr val="accent1"/>
                </a:solidFill>
                <a:latin typeface="+mj-lt"/>
              </a:defRPr>
            </a:lvl1pPr>
            <a:lvl2pPr marL="342900" indent="0">
              <a:lnSpc>
                <a:spcPct val="80000"/>
              </a:lnSpc>
              <a:buNone/>
              <a:defRPr sz="5400" cap="all" baseline="0">
                <a:solidFill>
                  <a:schemeClr val="bg1"/>
                </a:solidFill>
                <a:latin typeface="+mj-lt"/>
              </a:defRPr>
            </a:lvl2pPr>
            <a:lvl3pPr marL="685800" indent="0">
              <a:lnSpc>
                <a:spcPct val="80000"/>
              </a:lnSpc>
              <a:buNone/>
              <a:defRPr sz="5400" cap="all" baseline="0">
                <a:solidFill>
                  <a:schemeClr val="bg1"/>
                </a:solidFill>
                <a:latin typeface="+mj-lt"/>
              </a:defRPr>
            </a:lvl3pPr>
            <a:lvl4pPr marL="1028700" indent="0">
              <a:lnSpc>
                <a:spcPct val="80000"/>
              </a:lnSpc>
              <a:buNone/>
              <a:defRPr sz="4950" cap="all" baseline="0">
                <a:solidFill>
                  <a:schemeClr val="bg1"/>
                </a:solidFill>
                <a:latin typeface="+mj-lt"/>
              </a:defRPr>
            </a:lvl4pPr>
            <a:lvl5pPr marL="1371600" indent="0">
              <a:lnSpc>
                <a:spcPct val="80000"/>
              </a:lnSpc>
              <a:buNone/>
              <a:defRPr sz="4950" cap="all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statement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C1887E-643E-BB68-F557-E1EAB0A0A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694723" y="514350"/>
            <a:ext cx="7745068" cy="0"/>
          </a:xfrm>
          <a:prstGeom prst="line">
            <a:avLst/>
          </a:prstGeom>
          <a:ln w="12700">
            <a:solidFill>
              <a:schemeClr val="bg1">
                <a:alpha val="4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4074" y="375921"/>
            <a:ext cx="1430849" cy="273844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>
            <a:lvl1pPr>
              <a:defRPr b="0" spc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425343" y="375921"/>
            <a:ext cx="942554" cy="273844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7897" y="375921"/>
            <a:ext cx="322029" cy="273844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4725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052C017-FC5C-A7A2-BA15-6C113717C3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9143999" cy="514350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8A4F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8D5F78-0179-D9C3-74D3-62CE152FFE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1"/>
            <a:ext cx="6572250" cy="37787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BB386FE-4A21-B72A-BB2B-D4FDFDC3EC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541820" y="4659328"/>
            <a:ext cx="8106459" cy="0"/>
          </a:xfrm>
          <a:prstGeom prst="line">
            <a:avLst/>
          </a:prstGeom>
          <a:ln w="12700">
            <a:solidFill>
              <a:schemeClr val="accent5">
                <a:alpha val="4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D4813FB1-9165-4DD7-C4C2-EAFC20602D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86100" y="4057652"/>
            <a:ext cx="5657850" cy="279560"/>
          </a:xfrm>
          <a:noFill/>
        </p:spPr>
        <p:txBody>
          <a:bodyPr tIns="91440" bIns="91440" anchor="ctr">
            <a:normAutofit/>
          </a:bodyPr>
          <a:lstStyle>
            <a:lvl1pPr algn="r">
              <a:defRPr sz="15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2628" y="544167"/>
            <a:ext cx="6633972" cy="2742126"/>
          </a:xfrm>
        </p:spPr>
        <p:txBody>
          <a:bodyPr>
            <a:normAutofit/>
          </a:bodyPr>
          <a:lstStyle>
            <a:lvl1pPr marL="171450" indent="-171450">
              <a:lnSpc>
                <a:spcPct val="85000"/>
              </a:lnSpc>
              <a:spcBef>
                <a:spcPts val="0"/>
              </a:spcBef>
              <a:buNone/>
              <a:defRPr sz="4350" b="0" cap="all" spc="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4F49A81-8721-B846-5567-52769C04D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4073" y="4522401"/>
            <a:ext cx="1433322" cy="273844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>
            <a:lvl1pPr>
              <a:defRPr b="0">
                <a:solidFill>
                  <a:schemeClr val="accent5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FB3E54B7-FFB1-7BFC-0189-A17360728C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51776" y="4522401"/>
            <a:ext cx="1076706" cy="273844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>
            <a:lvl1pPr>
              <a:defRPr b="0">
                <a:solidFill>
                  <a:schemeClr val="accent5"/>
                </a:solidFill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1DF2706-0EDF-0D3B-C01B-613E7D1BB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>
            <a:lvl1pPr>
              <a:defRPr b="0">
                <a:solidFill>
                  <a:schemeClr val="accent5"/>
                </a:solidFill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4102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50773-1259-8F51-3561-DF3A80B26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628" y="390889"/>
            <a:ext cx="8177022" cy="803137"/>
          </a:xfrm>
          <a:noFill/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C966CF-BE4B-28C8-6D17-E087E97C0E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4073" y="1317173"/>
            <a:ext cx="3886200" cy="30262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559437-5037-4EE7-88FA-80C5AA0870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43450" y="1317173"/>
            <a:ext cx="3886200" cy="30262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326746-DF44-9DEF-8471-A5E1F6CCC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850B58-64D5-F359-1AC8-3D57AA87B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6A22FA-48E7-5BF5-6432-6C7A54D7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0102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D8D87-72DE-A210-5C2D-570A1B01D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628" y="390905"/>
            <a:ext cx="8174736" cy="802386"/>
          </a:xfrm>
          <a:noFill/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3932A9-21A4-5A57-9D72-8C46993E6B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4074" y="1223307"/>
            <a:ext cx="3868340" cy="532046"/>
          </a:xfrm>
        </p:spPr>
        <p:txBody>
          <a:bodyPr anchor="b">
            <a:normAutofit/>
          </a:bodyPr>
          <a:lstStyle>
            <a:lvl1pPr marL="0" indent="0">
              <a:buNone/>
              <a:defRPr sz="1350" b="1" cap="all" spc="38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83D4B4-A366-E12D-19BB-C17B714661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4074" y="1779110"/>
            <a:ext cx="3868340" cy="26214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06DAAF-1A05-D83C-70C1-CEADA4EB73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43450" y="1223307"/>
            <a:ext cx="3887391" cy="532045"/>
          </a:xfrm>
        </p:spPr>
        <p:txBody>
          <a:bodyPr anchor="b">
            <a:normAutofit/>
          </a:bodyPr>
          <a:lstStyle>
            <a:lvl1pPr marL="0" indent="0">
              <a:buNone/>
              <a:defRPr sz="1350" b="1" cap="all" spc="38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FE7B13-3453-6313-B416-E9FF9DA2E0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43450" y="1779109"/>
            <a:ext cx="3887391" cy="2621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61BE2D-E1A3-1A5C-AE37-9DC52A971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D5902D-DF04-F2A8-C2F8-EBDD2A897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4FDDA8-940A-B407-4EB2-85DC9BEDB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5780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151FC-CD6F-656F-54A8-59B782BEF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629" y="198882"/>
            <a:ext cx="8271692" cy="994410"/>
          </a:xfrm>
          <a:noFill/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7D307A-FF1F-38A3-7DE5-F11DC31CA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4C539B-20CB-8D83-0ECC-5F682BD06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6EB674-912E-381A-49CE-08E49DFF4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7299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FA0B77-3CB1-4071-30F6-B0766D75C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4A81A7-FC7B-1689-D59F-4173A1763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080D98-2C9A-3434-E8A3-DA6CCD2F5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4283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8073289-DB44-2F27-575B-3B0123960D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22766A-BE9C-B780-CC66-44ECFC5C0A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3050" y="2313495"/>
            <a:ext cx="7600467" cy="2830006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30" y="137161"/>
            <a:ext cx="6462513" cy="1405890"/>
          </a:xfrm>
          <a:noFill/>
        </p:spPr>
        <p:txBody>
          <a:bodyPr anchor="t">
            <a:normAutofit/>
          </a:bodyPr>
          <a:lstStyle>
            <a:lvl1pPr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5200" y="463443"/>
            <a:ext cx="1400173" cy="346411"/>
          </a:xfrm>
          <a:noFill/>
        </p:spPr>
        <p:txBody>
          <a:bodyPr anchor="t"/>
          <a:lstStyle>
            <a:lvl1pPr algn="r">
              <a:defRPr sz="675"/>
            </a:lvl1pPr>
          </a:lstStyle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6884" y="2658649"/>
            <a:ext cx="6743042" cy="1835087"/>
          </a:xfrm>
        </p:spPr>
        <p:txBody>
          <a:bodyPr>
            <a:normAutofit/>
          </a:bodyPr>
          <a:lstStyle>
            <a:lvl1pPr marL="0" indent="0">
              <a:buClr>
                <a:schemeClr val="tx2"/>
              </a:buClr>
              <a:buFont typeface="Arial" panose="020B0604020202020204" pitchFamily="34" charset="0"/>
              <a:buNone/>
              <a:defRPr sz="1350"/>
            </a:lvl1pPr>
            <a:lvl2pPr marL="342900" indent="0">
              <a:buClr>
                <a:schemeClr val="tx2"/>
              </a:buClr>
              <a:buFont typeface="Arial" panose="020B0604020202020204" pitchFamily="34" charset="0"/>
              <a:buNone/>
              <a:defRPr sz="1200"/>
            </a:lvl2pPr>
            <a:lvl3pPr marL="685800" indent="0">
              <a:buClr>
                <a:schemeClr val="tx2"/>
              </a:buClr>
              <a:buFont typeface="Arial" panose="020B0604020202020204" pitchFamily="34" charset="0"/>
              <a:buNone/>
              <a:defRPr sz="1050"/>
            </a:lvl3pPr>
            <a:lvl4pPr marL="1028700" indent="0">
              <a:buClr>
                <a:schemeClr val="tx2"/>
              </a:buClr>
              <a:buFont typeface="Arial" panose="020B0604020202020204" pitchFamily="34" charset="0"/>
              <a:buNone/>
              <a:defRPr sz="900"/>
            </a:lvl4pPr>
            <a:lvl5pPr marL="1371600" indent="0">
              <a:buClr>
                <a:schemeClr val="tx2"/>
              </a:buClr>
              <a:buFont typeface="Arial" panose="020B0604020202020204" pitchFamily="34" charset="0"/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946885" y="4518612"/>
            <a:ext cx="1357121" cy="273844"/>
          </a:xfrm>
          <a:solidFill>
            <a:schemeClr val="bg2"/>
          </a:solidFill>
        </p:spPr>
        <p:txBody>
          <a:bodyPr/>
          <a:lstStyle>
            <a:lvl1pPr algn="l">
              <a:defRPr/>
            </a:lvl1pPr>
          </a:lstStyle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bg2"/>
          </a:solidFill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9830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8073289-DB44-2F27-575B-3B0123960D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2AC4BE-2FD3-AAF4-8A1B-0633F1BEE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6327058" cy="1543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652D305-42E1-E86E-632C-9DFD4F747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14350" y="3423470"/>
            <a:ext cx="3801012" cy="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219" y="398205"/>
            <a:ext cx="5777682" cy="981218"/>
          </a:xfrm>
          <a:noFill/>
        </p:spPr>
        <p:txBody>
          <a:bodyPr anchor="t">
            <a:normAutofit/>
          </a:bodyPr>
          <a:lstStyle>
            <a:lvl1pPr>
              <a:defRPr sz="60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7754" y="2678648"/>
            <a:ext cx="3757151" cy="1490771"/>
          </a:xfrm>
        </p:spPr>
        <p:txBody>
          <a:bodyPr anchor="ctr">
            <a:normAutofit/>
          </a:bodyPr>
          <a:lstStyle>
            <a:lvl1pPr marL="0" indent="0">
              <a:buClr>
                <a:schemeClr val="tx2"/>
              </a:buClr>
              <a:buFont typeface="Arial" panose="020B0604020202020204" pitchFamily="34" charset="0"/>
              <a:buNone/>
              <a:defRPr sz="1350"/>
            </a:lvl1pPr>
            <a:lvl2pPr marL="342900" indent="0">
              <a:buClr>
                <a:schemeClr val="tx2"/>
              </a:buClr>
              <a:buFont typeface="Arial" panose="020B0604020202020204" pitchFamily="34" charset="0"/>
              <a:buNone/>
              <a:defRPr sz="1200"/>
            </a:lvl2pPr>
            <a:lvl3pPr marL="685800" indent="0">
              <a:buClr>
                <a:schemeClr val="tx2"/>
              </a:buClr>
              <a:buFont typeface="Arial" panose="020B0604020202020204" pitchFamily="34" charset="0"/>
              <a:buNone/>
              <a:defRPr sz="1050"/>
            </a:lvl3pPr>
            <a:lvl4pPr marL="1028700" indent="0">
              <a:buClr>
                <a:schemeClr val="tx2"/>
              </a:buClr>
              <a:buFont typeface="Arial" panose="020B0604020202020204" pitchFamily="34" charset="0"/>
              <a:buNone/>
              <a:defRPr sz="900"/>
            </a:lvl4pPr>
            <a:lvl5pPr marL="1371600" indent="0">
              <a:buClr>
                <a:schemeClr val="tx2"/>
              </a:buClr>
              <a:buFont typeface="Arial" panose="020B0604020202020204" pitchFamily="34" charset="0"/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4073" y="4522400"/>
            <a:ext cx="1433322" cy="273845"/>
          </a:xfrm>
          <a:noFill/>
        </p:spPr>
        <p:txBody>
          <a:bodyPr anchor="ctr"/>
          <a:lstStyle>
            <a:lvl1pPr algn="l">
              <a:defRPr sz="675" b="1"/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49490" y="4522401"/>
            <a:ext cx="1081325" cy="273844"/>
          </a:xfrm>
          <a:noFill/>
        </p:spPr>
        <p:txBody>
          <a:bodyPr/>
          <a:lstStyle>
            <a:lvl1pPr algn="r">
              <a:defRPr/>
            </a:lvl1pPr>
          </a:lstStyle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1045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973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FBAF5C3-82B6-427E-5D2E-900A2D90A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541820" y="4659328"/>
            <a:ext cx="8106459" cy="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1AA792-727F-F91C-6564-A882FAF11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628" y="263453"/>
            <a:ext cx="8235853" cy="92979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13716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90A246-77A4-EC4C-28B8-90388BB8E7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4074" y="1309468"/>
            <a:ext cx="8235853" cy="29875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EF6714-5B6F-439F-4173-D518237123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073" y="4522401"/>
            <a:ext cx="1433322" cy="27384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l">
              <a:defRPr sz="675" b="1" cap="all" spc="45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9842E6-B4ED-431B-B1A0-22352BA620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43800" y="4522401"/>
            <a:ext cx="887015" cy="27384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r">
              <a:defRPr sz="675" cap="all" baseline="0">
                <a:solidFill>
                  <a:schemeClr val="tx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6743A1-0EE5-84FA-44EE-3CDDB793AA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25076" y="4522401"/>
            <a:ext cx="322029" cy="27384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r">
              <a:defRPr sz="675" cap="all" baseline="0"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804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</p:sldLayoutIdLst>
  <p:txStyles>
    <p:titleStyle>
      <a:lvl1pPr marL="0" algn="l" defTabSz="685800" rtl="0" eaLnBrk="1" latinLnBrk="0" hangingPunct="1">
        <a:lnSpc>
          <a:spcPct val="100000"/>
        </a:lnSpc>
        <a:spcBef>
          <a:spcPct val="0"/>
        </a:spcBef>
        <a:spcAft>
          <a:spcPts val="0"/>
        </a:spcAft>
        <a:buNone/>
        <a:defRPr sz="2100" kern="1200" cap="all" baseline="0">
          <a:solidFill>
            <a:schemeClr val="accent5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Font typeface="Arial" panose="020B0604020202020204" pitchFamily="34" charset="0"/>
        <a:buChar char="•"/>
        <a:defRPr sz="1050" kern="1200">
          <a:solidFill>
            <a:schemeClr val="tx2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2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2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2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2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864">
          <p15:clr>
            <a:srgbClr val="F26B43"/>
          </p15:clr>
        </p15:guide>
        <p15:guide id="3" pos="432">
          <p15:clr>
            <a:srgbClr val="F26B43"/>
          </p15:clr>
        </p15:guide>
        <p15:guide id="4" orient="horz" pos="3912">
          <p15:clr>
            <a:srgbClr val="F26B43"/>
          </p15:clr>
        </p15:guide>
        <p15:guide id="5" orient="horz" pos="3504">
          <p15:clr>
            <a:srgbClr val="F26B43"/>
          </p15:clr>
        </p15:guide>
        <p15:guide id="6" orient="horz" pos="3024">
          <p15:clr>
            <a:srgbClr val="F26B43"/>
          </p15:clr>
        </p15:guide>
        <p15:guide id="7" orient="horz" pos="2592">
          <p15:clr>
            <a:srgbClr val="F26B43"/>
          </p15:clr>
        </p15:guide>
        <p15:guide id="8" orient="horz" pos="1728">
          <p15:clr>
            <a:srgbClr val="F26B43"/>
          </p15:clr>
        </p15:guide>
        <p15:guide id="9" orient="horz" pos="1296">
          <p15:clr>
            <a:srgbClr val="F26B43"/>
          </p15:clr>
        </p15:guide>
        <p15:guide id="10" orient="horz" pos="864">
          <p15:clr>
            <a:srgbClr val="F26B43"/>
          </p15:clr>
        </p15:guide>
        <p15:guide id="11" orient="horz" pos="432">
          <p15:clr>
            <a:srgbClr val="F26B43"/>
          </p15:clr>
        </p15:guide>
        <p15:guide id="12" pos="1296">
          <p15:clr>
            <a:srgbClr val="F26B43"/>
          </p15:clr>
        </p15:guide>
        <p15:guide id="13" pos="1728">
          <p15:clr>
            <a:srgbClr val="F26B43"/>
          </p15:clr>
        </p15:guide>
        <p15:guide id="18" pos="2160">
          <p15:clr>
            <a:srgbClr val="F26B43"/>
          </p15:clr>
        </p15:guide>
        <p15:guide id="20" pos="5520">
          <p15:clr>
            <a:srgbClr val="F26B43"/>
          </p15:clr>
        </p15:guide>
        <p15:guide id="21" pos="5952">
          <p15:clr>
            <a:srgbClr val="F26B43"/>
          </p15:clr>
        </p15:guide>
        <p15:guide id="22" pos="6384">
          <p15:clr>
            <a:srgbClr val="F26B43"/>
          </p15:clr>
        </p15:guide>
        <p15:guide id="24" pos="6816">
          <p15:clr>
            <a:srgbClr val="F26B43"/>
          </p15:clr>
        </p15:guide>
        <p15:guide id="25" pos="7248">
          <p15:clr>
            <a:srgbClr val="F26B43"/>
          </p15:clr>
        </p15:guide>
        <p15:guide id="26" pos="5088">
          <p15:clr>
            <a:srgbClr val="F26B43"/>
          </p15:clr>
        </p15:guide>
        <p15:guide id="27" pos="4656">
          <p15:clr>
            <a:srgbClr val="F26B43"/>
          </p15:clr>
        </p15:guide>
        <p15:guide id="28" pos="4224">
          <p15:clr>
            <a:srgbClr val="F26B43"/>
          </p15:clr>
        </p15:guide>
        <p15:guide id="29" pos="2592">
          <p15:clr>
            <a:srgbClr val="F26B43"/>
          </p15:clr>
        </p15:guide>
        <p15:guide id="30" pos="3024">
          <p15:clr>
            <a:srgbClr val="F26B43"/>
          </p15:clr>
        </p15:guide>
        <p15:guide id="31" pos="3456">
          <p15:clr>
            <a:srgbClr val="F26B43"/>
          </p15:clr>
        </p15:guide>
        <p15:guide id="32" orient="horz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id.gov.lv/lv/informacija-par-darba-vietam-2026gada-atbilstosi-profesiju-klasifikatoram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ad.gov.lv/lv/katalogs/c0la192-darbibu-istenosana-saskana-ar-sabiedribas-virzitas-vietejas-attistibas-strategiju-tostarp-sadarbibas-aktivitates-un-sagatavosana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60D6D-E854-F33F-A0D5-24D9BAE86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976" y="889726"/>
            <a:ext cx="8578312" cy="2411412"/>
          </a:xfrm>
        </p:spPr>
        <p:txBody>
          <a:bodyPr>
            <a:normAutofit/>
          </a:bodyPr>
          <a:lstStyle/>
          <a:p>
            <a:pPr algn="ctr"/>
            <a:r>
              <a:rPr lang="lv-LV" sz="2800" b="1" dirty="0">
                <a:latin typeface="Georgia" panose="02040502050405020303" pitchFamily="18" charset="0"/>
              </a:rPr>
              <a:t>Brīvprātīgā darba līdzfinansējuma piemērošana</a:t>
            </a:r>
            <a:br>
              <a:rPr lang="lv-LV" sz="3100" b="1" dirty="0">
                <a:latin typeface="Georgia" panose="02040502050405020303" pitchFamily="18" charset="0"/>
              </a:rPr>
            </a:br>
            <a:br>
              <a:rPr lang="lv-LV" dirty="0">
                <a:latin typeface="Georgia" panose="02040502050405020303" pitchFamily="18" charset="0"/>
              </a:rPr>
            </a:br>
            <a:r>
              <a:rPr lang="lv-LV" sz="2400" i="1" dirty="0">
                <a:latin typeface="Georgia" panose="02040502050405020303" pitchFamily="18" charset="0"/>
              </a:rPr>
              <a:t>Skaidrojums un aprēķina piemērs</a:t>
            </a:r>
            <a:endParaRPr lang="lv-LV" sz="24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160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D0766-B102-DFFA-43A8-110EE6B18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00" y="155681"/>
            <a:ext cx="8271692" cy="766468"/>
          </a:xfrm>
        </p:spPr>
        <p:txBody>
          <a:bodyPr>
            <a:normAutofit/>
          </a:bodyPr>
          <a:lstStyle/>
          <a:p>
            <a:pPr algn="ctr"/>
            <a:r>
              <a:rPr lang="lv-LV" sz="1600" b="1" u="sng" cap="none" dirty="0">
                <a:solidFill>
                  <a:schemeClr val="tx2"/>
                </a:solidFill>
                <a:latin typeface="Georgia" panose="02040502050405020303" pitchFamily="18" charset="0"/>
              </a:rPr>
              <a:t>Būtiskākie atbilstības kritēriji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429C992-2A5F-1334-EE09-8A01974345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722" y="922149"/>
            <a:ext cx="8632556" cy="3474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250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5748" y="893251"/>
            <a:ext cx="3070281" cy="241563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4081" y="1978203"/>
            <a:ext cx="4764987" cy="5017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sz="1400" b="0" noProof="0" dirty="0">
                <a:solidFill>
                  <a:srgbClr val="384F61"/>
                </a:solidFill>
                <a:latin typeface="Georgia"/>
              </a:rPr>
              <a:t>Privātā līdzfinansējuma daļai tiek </a:t>
            </a:r>
            <a:r>
              <a:rPr lang="lv-LV" sz="1400" dirty="0">
                <a:solidFill>
                  <a:srgbClr val="384F61"/>
                </a:solidFill>
                <a:latin typeface="Georgia"/>
              </a:rPr>
              <a:t>piesaistīts brīvprātīgais darbs - </a:t>
            </a:r>
            <a:br>
              <a:rPr lang="lv-LV" sz="1400" dirty="0">
                <a:solidFill>
                  <a:srgbClr val="384F61"/>
                </a:solidFill>
                <a:latin typeface="Georgia"/>
              </a:rPr>
            </a:br>
            <a:r>
              <a:rPr lang="lv-LV" sz="1400" dirty="0">
                <a:solidFill>
                  <a:srgbClr val="384F61"/>
                </a:solidFill>
                <a:latin typeface="Georgia"/>
              </a:rPr>
              <a:t>remontstrādnieks (profesijas kods 931302*);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CCD34FA-2E2B-3194-1422-F5C722193A76}"/>
              </a:ext>
            </a:extLst>
          </p:cNvPr>
          <p:cNvSpPr txBox="1"/>
          <p:nvPr/>
        </p:nvSpPr>
        <p:spPr>
          <a:xfrm>
            <a:off x="67678" y="664374"/>
            <a:ext cx="5825916" cy="78456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lv-LV" sz="1400" b="0" dirty="0">
                <a:solidFill>
                  <a:srgbClr val="384F61"/>
                </a:solidFill>
                <a:latin typeface="Georgia"/>
              </a:rPr>
              <a:t>Projekta mērķis – projekta īstenotājs veiks atjaunošanas darbus saieta namā</a:t>
            </a:r>
            <a:br>
              <a:rPr lang="lv-LV" sz="1400" b="0" dirty="0">
                <a:solidFill>
                  <a:srgbClr val="384F61"/>
                </a:solidFill>
                <a:latin typeface="Georgia"/>
              </a:rPr>
            </a:br>
            <a:r>
              <a:rPr lang="lv-LV" sz="1400" b="0" dirty="0">
                <a:solidFill>
                  <a:srgbClr val="384F61"/>
                </a:solidFill>
                <a:latin typeface="Georgia"/>
              </a:rPr>
              <a:t>(sienu atjaunošana, špaktelēšana, krāsošana). </a:t>
            </a:r>
            <a:r>
              <a:rPr lang="lv-LV" sz="1400" dirty="0">
                <a:solidFill>
                  <a:srgbClr val="384F61"/>
                </a:solidFill>
                <a:latin typeface="Georgia"/>
              </a:rPr>
              <a:t>S</a:t>
            </a:r>
            <a:r>
              <a:rPr lang="lv-LV" sz="1400" b="0" dirty="0">
                <a:solidFill>
                  <a:srgbClr val="384F61"/>
                </a:solidFill>
                <a:latin typeface="Georgia"/>
              </a:rPr>
              <a:t>askaņā ar būvvaldes </a:t>
            </a:r>
            <a:br>
              <a:rPr lang="lv-LV" sz="1400" b="0" dirty="0">
                <a:solidFill>
                  <a:srgbClr val="384F61"/>
                </a:solidFill>
                <a:latin typeface="Georgia"/>
              </a:rPr>
            </a:br>
            <a:r>
              <a:rPr lang="lv-LV" sz="1400" b="0" dirty="0">
                <a:solidFill>
                  <a:srgbClr val="384F61"/>
                </a:solidFill>
                <a:latin typeface="Georgia"/>
              </a:rPr>
              <a:t>atbildi, šiem būvdarbiem nav nepieciešama būvniecības ieceres </a:t>
            </a:r>
            <a:br>
              <a:rPr lang="lv-LV" sz="1400" b="0" dirty="0">
                <a:solidFill>
                  <a:srgbClr val="384F61"/>
                </a:solidFill>
                <a:latin typeface="Georgia"/>
              </a:rPr>
            </a:br>
            <a:r>
              <a:rPr lang="lv-LV" sz="1400" b="0" dirty="0">
                <a:solidFill>
                  <a:srgbClr val="384F61"/>
                </a:solidFill>
                <a:latin typeface="Georgia"/>
              </a:rPr>
              <a:t>dokumentācija;</a:t>
            </a:r>
            <a:endParaRPr sz="1400" b="0" dirty="0">
              <a:solidFill>
                <a:srgbClr val="384F61"/>
              </a:solidFill>
              <a:latin typeface="Georgia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9A43EE0-DDBB-107F-FA40-6E65D0077BC4}"/>
              </a:ext>
            </a:extLst>
          </p:cNvPr>
          <p:cNvSpPr txBox="1"/>
          <p:nvPr/>
        </p:nvSpPr>
        <p:spPr>
          <a:xfrm>
            <a:off x="94079" y="2479923"/>
            <a:ext cx="5687135" cy="5017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lv-LV" sz="1400" b="0" dirty="0">
                <a:solidFill>
                  <a:srgbClr val="384F61"/>
                </a:solidFill>
                <a:latin typeface="Georgia"/>
              </a:rPr>
              <a:t>Darba veikšanai nepieciešamas 80 stundas </a:t>
            </a:r>
            <a:r>
              <a:rPr lang="lv-LV" sz="1100" b="0" dirty="0">
                <a:solidFill>
                  <a:srgbClr val="384F61"/>
                </a:solidFill>
                <a:latin typeface="Georgia"/>
              </a:rPr>
              <a:t>(nepieciešamo</a:t>
            </a:r>
            <a:r>
              <a:rPr lang="lv-LV" sz="1100" dirty="0">
                <a:solidFill>
                  <a:srgbClr val="384F61"/>
                </a:solidFill>
                <a:latin typeface="Georgia"/>
              </a:rPr>
              <a:t> </a:t>
            </a:r>
            <a:r>
              <a:rPr lang="lv-LV" sz="1100" b="0" dirty="0">
                <a:solidFill>
                  <a:srgbClr val="384F61"/>
                </a:solidFill>
                <a:latin typeface="Georgia"/>
              </a:rPr>
              <a:t>stundu</a:t>
            </a:r>
            <a:br>
              <a:rPr lang="lv-LV" sz="1100" b="0" dirty="0">
                <a:solidFill>
                  <a:srgbClr val="384F61"/>
                </a:solidFill>
                <a:latin typeface="Georgia"/>
              </a:rPr>
            </a:br>
            <a:r>
              <a:rPr lang="lv-LV" sz="1100" b="0" dirty="0">
                <a:solidFill>
                  <a:srgbClr val="384F61"/>
                </a:solidFill>
                <a:latin typeface="Georgia"/>
              </a:rPr>
              <a:t>skaitam jābūt pamatotam);</a:t>
            </a:r>
            <a:endParaRPr sz="1100" b="0" dirty="0">
              <a:solidFill>
                <a:srgbClr val="384F61"/>
              </a:solidFill>
              <a:latin typeface="Georgia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A755B14-7BAB-1ECA-A1A8-63B3FF099BF0}"/>
              </a:ext>
            </a:extLst>
          </p:cNvPr>
          <p:cNvSpPr txBox="1"/>
          <p:nvPr/>
        </p:nvSpPr>
        <p:spPr>
          <a:xfrm>
            <a:off x="94080" y="2989119"/>
            <a:ext cx="5687135" cy="3235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lv-LV" sz="1400" b="0" dirty="0">
                <a:solidFill>
                  <a:srgbClr val="384F61"/>
                </a:solidFill>
                <a:latin typeface="Georgia"/>
              </a:rPr>
              <a:t>Vidējā stundas likme saskaņā ar VID datiem ir 7,87 EUR/h ;</a:t>
            </a:r>
            <a:endParaRPr sz="1400" b="0" dirty="0">
              <a:solidFill>
                <a:srgbClr val="384F61"/>
              </a:solidFill>
              <a:latin typeface="Georgia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4534CF6-643A-BB8D-BB65-21A0D9991E01}"/>
              </a:ext>
            </a:extLst>
          </p:cNvPr>
          <p:cNvSpPr txBox="1"/>
          <p:nvPr/>
        </p:nvSpPr>
        <p:spPr>
          <a:xfrm>
            <a:off x="94081" y="1636041"/>
            <a:ext cx="5687135" cy="3235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lv-LV" sz="1400" b="0" dirty="0">
                <a:solidFill>
                  <a:srgbClr val="384F61"/>
                </a:solidFill>
                <a:latin typeface="Georgia"/>
              </a:rPr>
              <a:t>Materiālu kopējās izmaksas 12000 EUR;</a:t>
            </a:r>
            <a:endParaRPr sz="1400" b="0" dirty="0">
              <a:solidFill>
                <a:srgbClr val="384F61"/>
              </a:solidFill>
              <a:latin typeface="Georgia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780697D-0BB0-18F6-3DBF-FF7EC395930F}"/>
              </a:ext>
            </a:extLst>
          </p:cNvPr>
          <p:cNvSpPr txBox="1"/>
          <p:nvPr/>
        </p:nvSpPr>
        <p:spPr>
          <a:xfrm>
            <a:off x="147972" y="3308888"/>
            <a:ext cx="6422238" cy="1212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lv-LV" sz="1400" dirty="0">
                <a:solidFill>
                  <a:srgbClr val="384F61"/>
                </a:solidFill>
                <a:latin typeface="Georgia"/>
              </a:rPr>
              <a:t>* </a:t>
            </a:r>
            <a:r>
              <a:rPr lang="lv-LV" sz="1100" dirty="0">
                <a:solidFill>
                  <a:srgbClr val="384F61"/>
                </a:solidFill>
                <a:latin typeface="Georgia"/>
              </a:rPr>
              <a:t>Profesiju kodi jāizvēlas atbilstoši projektā plānotajiem darbiem. Atkarībā no veicamajām darbībām var būt piemērojami arī citi profesiju kodi.</a:t>
            </a:r>
          </a:p>
          <a:p>
            <a:r>
              <a:rPr lang="lv-LV" sz="1400" dirty="0">
                <a:solidFill>
                  <a:srgbClr val="384F61"/>
                </a:solidFill>
                <a:latin typeface="Georgia"/>
              </a:rPr>
              <a:t>   </a:t>
            </a:r>
            <a:r>
              <a:rPr lang="lv-LV" sz="1100" u="sng" dirty="0">
                <a:solidFill>
                  <a:srgbClr val="384F61"/>
                </a:solidFill>
                <a:latin typeface="Georgia"/>
              </a:rPr>
              <a:t>Piemēri profesiju kodiem brīvprātīgā darba veikšanai:</a:t>
            </a:r>
          </a:p>
          <a:p>
            <a:r>
              <a:rPr lang="lv-LV" sz="1400" dirty="0">
                <a:solidFill>
                  <a:srgbClr val="384F61"/>
                </a:solidFill>
                <a:latin typeface="Georgia"/>
              </a:rPr>
              <a:t>     - </a:t>
            </a:r>
            <a:r>
              <a:rPr lang="lv-LV" sz="1100" dirty="0">
                <a:solidFill>
                  <a:srgbClr val="384F61"/>
                </a:solidFill>
                <a:latin typeface="Georgia"/>
              </a:rPr>
              <a:t>713101  Krāsotājs</a:t>
            </a:r>
          </a:p>
          <a:p>
            <a:r>
              <a:rPr lang="lv-LV" sz="1100" dirty="0">
                <a:solidFill>
                  <a:srgbClr val="384F61"/>
                </a:solidFill>
                <a:latin typeface="Georgia"/>
              </a:rPr>
              <a:t>      -  713302 Konstrukciju tīrītājs</a:t>
            </a:r>
          </a:p>
          <a:p>
            <a:r>
              <a:rPr lang="lv-LV" sz="1100" dirty="0">
                <a:solidFill>
                  <a:srgbClr val="384F61"/>
                </a:solidFill>
                <a:latin typeface="Georgia"/>
              </a:rPr>
              <a:t>      -  931901 Būvstrādnieks</a:t>
            </a:r>
          </a:p>
          <a:p>
            <a:r>
              <a:rPr lang="lv-LV" sz="1100" dirty="0">
                <a:solidFill>
                  <a:srgbClr val="384F61"/>
                </a:solidFill>
                <a:latin typeface="Georgia"/>
              </a:rPr>
              <a:t>      -  931302 Remontstrādnieks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7815069-BFB1-ABD5-6E6C-E4C071339C01}"/>
              </a:ext>
            </a:extLst>
          </p:cNvPr>
          <p:cNvSpPr txBox="1"/>
          <p:nvPr/>
        </p:nvSpPr>
        <p:spPr>
          <a:xfrm>
            <a:off x="341706" y="4655686"/>
            <a:ext cx="8562070" cy="3235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lv-LV" sz="1050" u="sng" dirty="0">
                <a:latin typeface="Georgia" panose="02040502050405020303" pitchFamily="18" charset="0"/>
                <a:hlinkClick r:id="rId3"/>
              </a:rPr>
              <a:t>https://www.vid.gov.lv/lv/informacija-par-darba-vietam-2026gada-atbilstosi-profesiju-klasifikatoram</a:t>
            </a:r>
            <a:endParaRPr lang="lv-LV" sz="1050" dirty="0">
              <a:latin typeface="Georgia" panose="02040502050405020303" pitchFamily="18" charset="0"/>
            </a:endParaRPr>
          </a:p>
          <a:p>
            <a:endParaRPr sz="1400" b="0" dirty="0">
              <a:solidFill>
                <a:srgbClr val="384F61"/>
              </a:solidFill>
              <a:latin typeface="Georgia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9B70B76-C764-33F9-828B-9A2C4E2B3EAE}"/>
              </a:ext>
            </a:extLst>
          </p:cNvPr>
          <p:cNvSpPr txBox="1"/>
          <p:nvPr/>
        </p:nvSpPr>
        <p:spPr>
          <a:xfrm>
            <a:off x="147971" y="4548814"/>
            <a:ext cx="138039" cy="3235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lv-LV" sz="1400" b="0" dirty="0">
                <a:solidFill>
                  <a:srgbClr val="384F61"/>
                </a:solidFill>
                <a:latin typeface="Georgia"/>
              </a:rPr>
              <a:t>1</a:t>
            </a:r>
            <a:endParaRPr sz="1400" b="0" dirty="0">
              <a:solidFill>
                <a:srgbClr val="384F61"/>
              </a:solidFill>
              <a:latin typeface="Georgia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8E08CE8-5625-42C2-DF97-F7309308A139}"/>
              </a:ext>
            </a:extLst>
          </p:cNvPr>
          <p:cNvSpPr txBox="1"/>
          <p:nvPr/>
        </p:nvSpPr>
        <p:spPr>
          <a:xfrm>
            <a:off x="5009103" y="2827738"/>
            <a:ext cx="45719" cy="413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lv-LV" sz="1400" b="0" dirty="0">
                <a:solidFill>
                  <a:srgbClr val="384F61"/>
                </a:solidFill>
                <a:latin typeface="Georgia"/>
              </a:rPr>
              <a:t>1</a:t>
            </a:r>
            <a:endParaRPr sz="1400" b="0" dirty="0">
              <a:solidFill>
                <a:srgbClr val="384F61"/>
              </a:solidFill>
              <a:latin typeface="Georgia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FDA9CA6-152C-DA38-8B5C-17953FC9FBC9}"/>
              </a:ext>
            </a:extLst>
          </p:cNvPr>
          <p:cNvSpPr txBox="1"/>
          <p:nvPr/>
        </p:nvSpPr>
        <p:spPr>
          <a:xfrm>
            <a:off x="0" y="354507"/>
            <a:ext cx="1678411" cy="3235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lv-LV" sz="1600" b="1" u="sng" dirty="0">
                <a:solidFill>
                  <a:srgbClr val="384F61"/>
                </a:solidFill>
                <a:latin typeface="Georgia"/>
              </a:rPr>
              <a:t>Piemērs:</a:t>
            </a:r>
            <a:endParaRPr sz="1600" b="1" u="sng" dirty="0">
              <a:solidFill>
                <a:srgbClr val="384F61"/>
              </a:solidFill>
              <a:latin typeface="Georg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807CF-67E5-99F0-7BE6-E1426CA6C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500" y="3433440"/>
            <a:ext cx="7772400" cy="732461"/>
          </a:xfrm>
        </p:spPr>
        <p:txBody>
          <a:bodyPr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lv-LV" sz="1000" b="0" cap="none" dirty="0">
                <a:solidFill>
                  <a:srgbClr val="384F61"/>
                </a:solidFill>
                <a:latin typeface="Georgia"/>
                <a:ea typeface="+mn-ea"/>
                <a:cs typeface="+mn-cs"/>
              </a:rPr>
              <a:t>Brīvprātīgā darba līdzfinansējums nedrīkst pārsniegt 10% no projekta attiecināmajām izmaksām. Vienlaikus tas nevar būt lielāks par summu, kas ir aprēķināta atbilstoši noteikumos minētajai metodikai. Ja pēc aprēķina brīvprātīgā darba līdzfinansējums sanāk mazāks par 10% no projekta attiecināmajām izmaksām, var pieprasīt tikai aprēķinā noteikto summu un pārējais finansējums ir jānodrošina pašam pretendentam.</a:t>
            </a:r>
            <a:br>
              <a:rPr lang="lv-LV" sz="1000" b="0" cap="none" dirty="0">
                <a:solidFill>
                  <a:srgbClr val="384F61"/>
                </a:solidFill>
                <a:latin typeface="Georgia"/>
                <a:ea typeface="+mn-ea"/>
                <a:cs typeface="+mn-cs"/>
              </a:rPr>
            </a:br>
            <a:endParaRPr lang="lv-LV" sz="1000" b="0" cap="none" dirty="0">
              <a:solidFill>
                <a:srgbClr val="384F61"/>
              </a:solidFill>
              <a:latin typeface="Georgia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475768-6F46-056A-78A7-AD98EB988A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0156" y="286719"/>
            <a:ext cx="7269526" cy="640811"/>
          </a:xfrm>
        </p:spPr>
        <p:txBody>
          <a:bodyPr>
            <a:normAutofit/>
          </a:bodyPr>
          <a:lstStyle/>
          <a:p>
            <a:pPr algn="ctr"/>
            <a:r>
              <a:rPr lang="lv-LV" sz="1600" b="1" u="sng" dirty="0">
                <a:solidFill>
                  <a:srgbClr val="384F61"/>
                </a:solidFill>
                <a:latin typeface="Georgia"/>
              </a:rPr>
              <a:t>Brīvprātīgā darba aprēķins</a:t>
            </a:r>
            <a:br>
              <a:rPr lang="lv-LV" sz="1000" dirty="0">
                <a:solidFill>
                  <a:srgbClr val="384F61"/>
                </a:solidFill>
                <a:latin typeface="Georgia"/>
              </a:rPr>
            </a:br>
            <a:r>
              <a:rPr lang="lv-LV" sz="1000" dirty="0">
                <a:solidFill>
                  <a:srgbClr val="384F61"/>
                </a:solidFill>
                <a:latin typeface="Georgia"/>
              </a:rPr>
              <a:t>(aprēķinu veic pats pretendents sagatavojot projekta pieteikumu)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8B19BA9-3C9E-BBA1-CC63-1DEFABC5AC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9021" y="893611"/>
            <a:ext cx="6431796" cy="2539829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66AC635B-BD92-BB77-8272-7A9B784F2E67}"/>
              </a:ext>
            </a:extLst>
          </p:cNvPr>
          <p:cNvSpPr txBox="1">
            <a:spLocks/>
          </p:cNvSpPr>
          <p:nvPr/>
        </p:nvSpPr>
        <p:spPr>
          <a:xfrm>
            <a:off x="503500" y="4231254"/>
            <a:ext cx="8090310" cy="32568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137160" rtlCol="0" anchor="t">
            <a:noAutofit/>
          </a:bodyPr>
          <a:lstStyle>
            <a:lvl1pPr marL="0" algn="l" defTabSz="6858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 sz="4000" b="1" kern="1200" cap="all" baseline="0">
                <a:solidFill>
                  <a:schemeClr val="accent5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lv-LV" sz="1000" b="0" cap="none" dirty="0">
                <a:solidFill>
                  <a:srgbClr val="384F61"/>
                </a:solidFill>
                <a:latin typeface="Georgia"/>
                <a:ea typeface="+mn-ea"/>
                <a:cs typeface="+mn-cs"/>
              </a:rPr>
              <a:t>Aprēķinu iespējams veikt Dienesta mājaslapā ievietotajā </a:t>
            </a:r>
            <a:r>
              <a:rPr lang="lv-LV" sz="1000" b="0" cap="none" dirty="0" err="1">
                <a:solidFill>
                  <a:srgbClr val="384F61"/>
                </a:solidFill>
                <a:latin typeface="Georgia"/>
                <a:ea typeface="+mn-ea"/>
                <a:cs typeface="+mn-cs"/>
              </a:rPr>
              <a:t>excel</a:t>
            </a:r>
            <a:r>
              <a:rPr lang="lv-LV" sz="1000" b="0" cap="none" dirty="0">
                <a:solidFill>
                  <a:srgbClr val="384F61"/>
                </a:solidFill>
                <a:latin typeface="Georgia"/>
                <a:ea typeface="+mn-ea"/>
                <a:cs typeface="+mn-cs"/>
              </a:rPr>
              <a:t> failā </a:t>
            </a:r>
            <a:r>
              <a:rPr lang="lv-LV" sz="1000" b="0" cap="none" dirty="0">
                <a:solidFill>
                  <a:srgbClr val="384F61"/>
                </a:solidFill>
                <a:latin typeface="Georgia"/>
                <a:ea typeface="+mn-ea"/>
                <a:cs typeface="+mn-cs"/>
                <a:hlinkClick r:id="rId3"/>
              </a:rPr>
              <a:t>https://www.lad.gov.lv/lv/katalogs/c0la192-darbibu-istenosana-saskana-ar-sabiedribas-virzitas-vietejas-attistibas-strategiju-tostarp-sadarbibas-aktivitates-un-sagatavosana</a:t>
            </a:r>
            <a:r>
              <a:rPr lang="lv-LV" sz="1000" b="0" cap="none" dirty="0">
                <a:solidFill>
                  <a:srgbClr val="384F61"/>
                </a:solidFill>
                <a:latin typeface="Georgia"/>
                <a:ea typeface="+mn-ea"/>
                <a:cs typeface="+mn-cs"/>
              </a:rPr>
              <a:t> </a:t>
            </a:r>
            <a:br>
              <a:rPr lang="lv-LV" sz="1000" b="0" cap="none" dirty="0">
                <a:solidFill>
                  <a:srgbClr val="384F61"/>
                </a:solidFill>
                <a:latin typeface="Georgia"/>
                <a:ea typeface="+mn-ea"/>
                <a:cs typeface="+mn-cs"/>
              </a:rPr>
            </a:br>
            <a:endParaRPr lang="lv-LV" sz="1000" b="0" cap="none" dirty="0">
              <a:solidFill>
                <a:srgbClr val="384F61"/>
              </a:solidFill>
              <a:latin typeface="Georg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3798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9F44127-A2FF-E5AB-488F-7C02AEF44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8376" y="366149"/>
            <a:ext cx="5139624" cy="510476"/>
          </a:xfrm>
        </p:spPr>
        <p:txBody>
          <a:bodyPr>
            <a:normAutofit fontScale="90000"/>
          </a:bodyPr>
          <a:lstStyle/>
          <a:p>
            <a:pPr algn="ctr"/>
            <a:r>
              <a:rPr lang="lv-LV" sz="1800" b="1" u="sng" cap="none" dirty="0">
                <a:solidFill>
                  <a:schemeClr val="tx2"/>
                </a:solidFill>
                <a:latin typeface="Georgia" panose="02040502050405020303" pitchFamily="18" charset="0"/>
              </a:rPr>
              <a:t>Brīvprātīgā darba izmaksu atspoguļošana tāmē</a:t>
            </a:r>
            <a:br>
              <a:rPr lang="lv-LV" dirty="0"/>
            </a:br>
            <a:endParaRPr lang="lv-LV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BCAA49C-8308-8809-0E71-D500C41462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945" y="759008"/>
            <a:ext cx="8020373" cy="3747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241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7ADFF27-EE79-D263-2276-7DF575FC05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921" y="312614"/>
            <a:ext cx="7873139" cy="3817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285038"/>
      </p:ext>
    </p:extLst>
  </p:cSld>
  <p:clrMapOvr>
    <a:masterClrMapping/>
  </p:clrMapOvr>
</p:sld>
</file>

<file path=ppt/theme/theme1.xml><?xml version="1.0" encoding="utf-8"?>
<a:theme xmlns:a="http://schemas.openxmlformats.org/drawingml/2006/main" name="Orange Experience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Custom 40">
      <a:majorFont>
        <a:latin typeface="Oswald SemiBold"/>
        <a:ea typeface=""/>
        <a:cs typeface=""/>
      </a:majorFont>
      <a:minorFont>
        <a:latin typeface="Univers Condense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range experience" id="{9BAA8FFB-1EEF-49AC-B7FF-0F37799585E9}" vid="{6523F788-A6E6-47B0-B3C7-625411BE5A1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Orange Experience</Template>
  <TotalTime>9961</TotalTime>
  <Words>259</Words>
  <Application>Microsoft Office PowerPoint</Application>
  <PresentationFormat>On-screen Show (16:9)</PresentationFormat>
  <Paragraphs>21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Oswald SemiBold</vt:lpstr>
      <vt:lpstr>Univers Condensed Light</vt:lpstr>
      <vt:lpstr>Arial</vt:lpstr>
      <vt:lpstr>Georgia</vt:lpstr>
      <vt:lpstr>Calibri</vt:lpstr>
      <vt:lpstr>Orange Experience</vt:lpstr>
      <vt:lpstr>Brīvprātīgā darba līdzfinansējuma piemērošana  Skaidrojums un aprēķina piemērs</vt:lpstr>
      <vt:lpstr>Būtiskākie atbilstības kritēriji</vt:lpstr>
      <vt:lpstr>PowerPoint Presentation</vt:lpstr>
      <vt:lpstr>Brīvprātīgā darba līdzfinansējums nedrīkst pārsniegt 10% no projekta attiecināmajām izmaksām. Vienlaikus tas nevar būt lielāks par summu, kas ir aprēķināta atbilstoši noteikumos minētajai metodikai. Ja pēc aprēķina brīvprātīgā darba līdzfinansējums sanāk mazāks par 10% no projekta attiecināmajām izmaksām, var pieprasīt tikai aprēķinā noteikto summu un pārējais finansējums ir jānodrošina pašam pretendentam. </vt:lpstr>
      <vt:lpstr>Brīvprātīgā darba izmaksu atspoguļošana tāmē 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Jana Brence</dc:creator>
  <cp:keywords/>
  <dc:description>generated using python-pptx</dc:description>
  <cp:lastModifiedBy>Jana Brence</cp:lastModifiedBy>
  <cp:revision>9</cp:revision>
  <dcterms:created xsi:type="dcterms:W3CDTF">2013-01-27T09:14:16Z</dcterms:created>
  <dcterms:modified xsi:type="dcterms:W3CDTF">2026-10-06T11:55:56Z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apkinAIOrigin">
    <vt:lpwstr>http://cv.iptc.org/newscodes/digitalsourcetype/compositeWithTrainedAlgorithmicMedia</vt:lpwstr>
  </property>
  <property fmtid="{D5CDD505-2E9C-101B-9397-08002B2CF9AE}" pid="3" name="NapkinAIOriginGenerator">
    <vt:lpwstr>Napkin AI</vt:lpwstr>
  </property>
  <property fmtid="{D5CDD505-2E9C-101B-9397-08002B2CF9AE}" pid="4" name="NapkinAIOriginVersion">
    <vt:lpwstr>napkin-ai-origin-v1</vt:lpwstr>
  </property>
</Properties>
</file>