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7556500" cy="10680700"/>
  <p:notesSz cx="7556500" cy="106807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E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1210" y="6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379343" y="312985"/>
            <a:ext cx="3689261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just">
              <a:lnSpc>
                <a:spcPts val="1102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MKN Nr.104</a:t>
            </a:r>
            <a:r>
              <a:rPr lang="lv-LV" sz="1000" b="1" spc="13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“Noteikumi</a:t>
            </a:r>
            <a:r>
              <a:rPr lang="lv-LV" sz="1000" b="1" spc="14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</a:t>
            </a:r>
            <a:r>
              <a:rPr lang="lv-LV" sz="1000" b="1" spc="13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iepirkuma</a:t>
            </a:r>
            <a:r>
              <a:rPr lang="lv-LV" sz="1000" b="1" spc="13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procedūru</a:t>
            </a:r>
            <a:r>
              <a:rPr lang="lv-LV" sz="1000" b="1" spc="12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1000" b="1" spc="12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tās</a:t>
            </a:r>
          </a:p>
          <a:p>
            <a:pPr marL="0" marR="0" algn="just">
              <a:lnSpc>
                <a:spcPts val="1102"/>
              </a:lnSpc>
              <a:spcBef>
                <a:spcPts val="133"/>
              </a:spcBef>
              <a:spcAft>
                <a:spcPts val="0"/>
              </a:spcAft>
            </a:pP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piemērošanas kārtību pasūtītāja finansētajiem</a:t>
            </a:r>
            <a:r>
              <a:rPr lang="lv-LV" sz="1000" b="1" spc="-2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projektiem”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98076" y="597519"/>
            <a:ext cx="196977" cy="2355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4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400" b="1" noProof="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79343" y="725989"/>
            <a:ext cx="3691371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2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Nosaka</a:t>
            </a:r>
            <a:r>
              <a:rPr lang="lv-LV" sz="1000" i="1" spc="22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iepirkuma</a:t>
            </a:r>
            <a:r>
              <a:rPr lang="lv-LV" sz="1000" i="1" spc="20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procedūru</a:t>
            </a:r>
            <a:r>
              <a:rPr lang="lv-LV" sz="1000" i="1" spc="20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1000" i="1" spc="20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tās</a:t>
            </a:r>
            <a:r>
              <a:rPr lang="lv-LV" sz="1000" i="1" spc="21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piemērošanas</a:t>
            </a:r>
            <a:r>
              <a:rPr lang="lv-LV" sz="1000" i="1" spc="21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kārtību,</a:t>
            </a:r>
            <a:r>
              <a:rPr lang="lv-LV" sz="1000" i="1" spc="22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</a:t>
            </a:r>
            <a:r>
              <a:rPr lang="lv-LV" sz="1000" i="1" spc="21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arī</a:t>
            </a:r>
          </a:p>
          <a:p>
            <a:pPr marL="0" marR="0" algn="just">
              <a:lnSpc>
                <a:spcPts val="1102"/>
              </a:lnSpc>
              <a:spcBef>
                <a:spcPts val="133"/>
              </a:spcBef>
              <a:spcAft>
                <a:spcPts val="0"/>
              </a:spcAft>
            </a:pP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personas uz kurām attiecas minēto noteikumu normas.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373246" y="1335843"/>
            <a:ext cx="3679604" cy="4231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just">
              <a:lnSpc>
                <a:spcPts val="1102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MKN Nr.113</a:t>
            </a:r>
            <a:r>
              <a:rPr lang="lv-LV" sz="1000" b="1" spc="11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b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“Valsts un Eiropas Savienības atbalsta piešķiršanas, administrēšanas un uzraudzības vispārējā kārtība lauku un zivsaimniecības attīstībai”.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345805" y="1836888"/>
            <a:ext cx="3681750" cy="335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102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Nosaka</a:t>
            </a:r>
            <a:r>
              <a:rPr lang="lv-LV" sz="1000" i="1" spc="34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kārtību,</a:t>
            </a:r>
            <a:r>
              <a:rPr lang="lv-LV" sz="1000" i="1" spc="33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kādā</a:t>
            </a:r>
            <a:r>
              <a:rPr lang="lv-LV" sz="1000" i="1" spc="33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administrē</a:t>
            </a:r>
            <a:r>
              <a:rPr lang="lv-LV" sz="1000" i="1" spc="33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1000" i="1" spc="33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uzrauga</a:t>
            </a:r>
            <a:r>
              <a:rPr lang="lv-LV" sz="1000" i="1" spc="33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valsts</a:t>
            </a:r>
            <a:r>
              <a:rPr lang="lv-LV" sz="1000" i="1" spc="33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1000" i="1" spc="33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Eiropas</a:t>
            </a:r>
          </a:p>
          <a:p>
            <a:pPr marL="0" marR="0">
              <a:lnSpc>
                <a:spcPts val="1102"/>
              </a:lnSpc>
              <a:spcBef>
                <a:spcPts val="133"/>
              </a:spcBef>
              <a:spcAft>
                <a:spcPts val="0"/>
              </a:spcAft>
            </a:pP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Savienības</a:t>
            </a:r>
            <a:r>
              <a:rPr lang="lv-LV" sz="1000" i="1" spc="24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1000" i="1" noProof="0" dirty="0">
                <a:solidFill>
                  <a:srgbClr val="000000"/>
                </a:solidFill>
                <a:latin typeface="Times New Roman"/>
                <a:cs typeface="Times New Roman"/>
              </a:rPr>
              <a:t>atbalstu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290131" y="8340165"/>
            <a:ext cx="6899685" cy="306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Paredzamo</a:t>
            </a:r>
            <a:r>
              <a:rPr lang="lv-LV" sz="900" spc="-3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līgumcenu</a:t>
            </a:r>
            <a:r>
              <a:rPr lang="lv-LV" sz="900" spc="-3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spc="14" noProof="0" dirty="0">
                <a:solidFill>
                  <a:srgbClr val="000000"/>
                </a:solidFill>
                <a:latin typeface="Times New Roman"/>
                <a:cs typeface="Times New Roman"/>
              </a:rPr>
              <a:t>n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osaka,</a:t>
            </a:r>
            <a:r>
              <a:rPr lang="lv-LV" sz="900" spc="-4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</a:t>
            </a:r>
            <a:r>
              <a:rPr lang="lv-LV" sz="900" spc="-4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finansējuma</a:t>
            </a:r>
            <a:r>
              <a:rPr lang="lv-LV" sz="900" spc="-4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saņēmēja</a:t>
            </a:r>
            <a:r>
              <a:rPr lang="lv-LV" sz="900" spc="-4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plānoto</a:t>
            </a:r>
            <a:r>
              <a:rPr lang="lv-LV" sz="900" spc="-5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kopējo</a:t>
            </a:r>
            <a:r>
              <a:rPr lang="lv-LV" sz="900" spc="-3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samaksu</a:t>
            </a:r>
            <a:r>
              <a:rPr lang="lv-LV" sz="900" spc="-3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</a:t>
            </a:r>
            <a:r>
              <a:rPr lang="lv-LV" sz="900" spc="-4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līguma</a:t>
            </a:r>
            <a:r>
              <a:rPr lang="lv-LV" sz="900" spc="-4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izpildi,</a:t>
            </a:r>
            <a:r>
              <a:rPr lang="lv-LV" sz="900" spc="-4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spc="-18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</a:t>
            </a:r>
            <a:r>
              <a:rPr lang="lv-LV" sz="900" spc="-3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arī</a:t>
            </a:r>
            <a:r>
              <a:rPr lang="lv-LV" sz="900" spc="-4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visus</a:t>
            </a:r>
            <a:r>
              <a:rPr lang="lv-LV" sz="900" spc="-4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saistībā</a:t>
            </a:r>
            <a:r>
              <a:rPr lang="lv-LV" sz="900" spc="-4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ar</a:t>
            </a:r>
            <a:r>
              <a:rPr lang="lv-LV" sz="900" spc="-5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līguma</a:t>
            </a:r>
            <a:r>
              <a:rPr lang="lv-LV" sz="900" spc="-4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izpildi</a:t>
            </a:r>
            <a:r>
              <a:rPr lang="lv-LV" sz="900" spc="-4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maksājamos</a:t>
            </a:r>
          </a:p>
          <a:p>
            <a:pPr marL="0" marR="0">
              <a:lnSpc>
                <a:spcPts val="996"/>
              </a:lnSpc>
              <a:spcBef>
                <a:spcPts val="119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nodokļus (izņemot pievienotās vērtības nodokli).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286693" y="8778627"/>
            <a:ext cx="6903123" cy="5898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Ja</a:t>
            </a:r>
            <a:r>
              <a:rPr lang="lv-LV" sz="900" spc="12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projekta</a:t>
            </a:r>
            <a:r>
              <a:rPr lang="lv-LV" sz="900" spc="13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īstenošana</a:t>
            </a:r>
            <a:r>
              <a:rPr lang="lv-LV" sz="900" spc="13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ilgst</a:t>
            </a:r>
            <a:r>
              <a:rPr lang="lv-LV" sz="900" spc="13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vairāk</a:t>
            </a:r>
            <a:r>
              <a:rPr lang="lv-LV" sz="900" spc="12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</a:t>
            </a:r>
            <a:r>
              <a:rPr lang="lv-LV" sz="900" spc="13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lang="lv-LV" sz="900" spc="13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mēnešiem</a:t>
            </a:r>
            <a:r>
              <a:rPr lang="lv-LV" sz="900" spc="12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900" spc="13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projekta</a:t>
            </a:r>
            <a:r>
              <a:rPr lang="lv-LV" sz="900" spc="13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ietvaros</a:t>
            </a:r>
            <a:r>
              <a:rPr lang="lv-LV" sz="900" spc="13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ir</a:t>
            </a:r>
            <a:r>
              <a:rPr lang="lv-LV" sz="900" spc="13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paredzēta</a:t>
            </a:r>
            <a:r>
              <a:rPr lang="lv-LV" sz="900" spc="13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aktivitāšu</a:t>
            </a:r>
            <a:r>
              <a:rPr lang="lv-LV" sz="900" spc="13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apstiprināšana</a:t>
            </a:r>
            <a:r>
              <a:rPr lang="lv-LV" sz="900" spc="13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katram</a:t>
            </a:r>
            <a:r>
              <a:rPr lang="lv-LV" sz="900" spc="11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projekta</a:t>
            </a:r>
            <a:r>
              <a:rPr lang="lv-LV" sz="900" spc="13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norises</a:t>
            </a:r>
            <a:r>
              <a:rPr lang="lv-LV" sz="900" spc="13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gadam</a:t>
            </a:r>
          </a:p>
          <a:p>
            <a:pPr marL="0" marR="0">
              <a:lnSpc>
                <a:spcPts val="996"/>
              </a:lnSpc>
              <a:spcBef>
                <a:spcPts val="86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atsevišķi</a:t>
            </a:r>
            <a:r>
              <a:rPr lang="lv-LV" sz="900" baseline="33333" noProof="0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,</a:t>
            </a:r>
            <a:r>
              <a:rPr lang="lv-LV" sz="900" spc="24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finansējuma</a:t>
            </a:r>
            <a:r>
              <a:rPr lang="lv-LV" sz="900" spc="23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saņēmējs</a:t>
            </a:r>
            <a:r>
              <a:rPr lang="lv-LV" sz="900" spc="25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iepirkuma</a:t>
            </a:r>
            <a:r>
              <a:rPr lang="lv-LV" sz="900" spc="24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paredzamo</a:t>
            </a:r>
            <a:r>
              <a:rPr lang="lv-LV" sz="900" spc="24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līgumcenu</a:t>
            </a:r>
            <a:r>
              <a:rPr lang="lv-LV" sz="900" spc="23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nosaka</a:t>
            </a:r>
            <a:r>
              <a:rPr lang="lv-LV" sz="900" spc="23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</a:t>
            </a:r>
            <a:r>
              <a:rPr lang="lv-LV" sz="900" spc="24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finansējuma</a:t>
            </a:r>
            <a:r>
              <a:rPr lang="lv-LV" sz="900" spc="23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saņēmēja</a:t>
            </a:r>
            <a:r>
              <a:rPr lang="lv-LV" sz="900" spc="24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plānoto</a:t>
            </a:r>
            <a:r>
              <a:rPr lang="lv-LV" sz="900" spc="23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kopējo</a:t>
            </a:r>
            <a:r>
              <a:rPr lang="lv-LV" sz="900" spc="24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samaksu</a:t>
            </a:r>
            <a:r>
              <a:rPr lang="lv-LV" sz="900" spc="24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</a:t>
            </a:r>
            <a:r>
              <a:rPr lang="lv-LV" sz="900" spc="24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piegādes,</a:t>
            </a:r>
          </a:p>
          <a:p>
            <a:pPr marL="0" marR="0">
              <a:lnSpc>
                <a:spcPts val="996"/>
              </a:lnSpc>
              <a:spcBef>
                <a:spcPts val="119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pakalpojumu</a:t>
            </a:r>
            <a:r>
              <a:rPr lang="lv-LV" sz="900" spc="12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vai</a:t>
            </a:r>
            <a:r>
              <a:rPr lang="lv-LV" sz="900" spc="12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būvdarbu</a:t>
            </a:r>
            <a:r>
              <a:rPr lang="lv-LV" sz="900" spc="11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(kuru</a:t>
            </a:r>
            <a:r>
              <a:rPr lang="lv-LV" sz="900" spc="11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veikšanai</a:t>
            </a:r>
            <a:r>
              <a:rPr lang="lv-LV" sz="900" spc="12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nav</a:t>
            </a:r>
            <a:r>
              <a:rPr lang="lv-LV" sz="900" spc="11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nepieciešams</a:t>
            </a:r>
            <a:r>
              <a:rPr lang="lv-LV" sz="900" spc="12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akceptēts</a:t>
            </a:r>
            <a:r>
              <a:rPr lang="lv-LV" sz="900" spc="11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būvprojekts)</a:t>
            </a:r>
            <a:r>
              <a:rPr lang="lv-LV" sz="900" spc="12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līguma</a:t>
            </a:r>
            <a:r>
              <a:rPr lang="lv-LV" sz="900" spc="12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izpildi</a:t>
            </a:r>
            <a:r>
              <a:rPr lang="lv-LV" sz="900" spc="12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vismaz</a:t>
            </a:r>
            <a:r>
              <a:rPr lang="lv-LV" sz="900" spc="12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lang="lv-LV" sz="900" spc="12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mēnešos.</a:t>
            </a:r>
            <a:r>
              <a:rPr lang="lv-LV" sz="900" spc="12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(Noteikumu</a:t>
            </a:r>
            <a:r>
              <a:rPr lang="lv-LV" sz="900" spc="13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Nr.104.</a:t>
            </a:r>
            <a:r>
              <a:rPr lang="lv-LV" sz="900" spc="11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8</a:t>
            </a:r>
          </a:p>
          <a:p>
            <a:pPr marL="0" marR="0">
              <a:lnSpc>
                <a:spcPts val="996"/>
              </a:lnSpc>
              <a:spcBef>
                <a:spcPts val="119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punkts).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285944" y="9517495"/>
            <a:ext cx="6903872" cy="5898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96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Finansējuma</a:t>
            </a:r>
            <a:r>
              <a:rPr lang="lv-LV" sz="900" spc="9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saņēmējam</a:t>
            </a:r>
            <a:r>
              <a:rPr lang="lv-LV" sz="900" spc="9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nav</a:t>
            </a:r>
            <a:r>
              <a:rPr lang="lv-LV" sz="900" u="sng" spc="9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atļauts</a:t>
            </a:r>
            <a:r>
              <a:rPr lang="lv-LV" sz="900" u="sng" spc="8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preču,</a:t>
            </a:r>
            <a:r>
              <a:rPr lang="lv-LV" sz="900" u="sng" spc="8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pakalpojumu</a:t>
            </a:r>
            <a:r>
              <a:rPr lang="lv-LV" sz="900" u="sng" spc="10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un</a:t>
            </a:r>
            <a:r>
              <a:rPr lang="lv-LV" sz="900" u="sng" spc="7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būvdarbu</a:t>
            </a:r>
            <a:r>
              <a:rPr lang="lv-LV" sz="900" u="sng" spc="9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iepirkumu</a:t>
            </a:r>
            <a:r>
              <a:rPr lang="lv-LV" sz="900" u="sng" spc="10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u="sng" noProof="0" dirty="0">
                <a:solidFill>
                  <a:srgbClr val="000000"/>
                </a:solidFill>
                <a:latin typeface="Times New Roman"/>
                <a:cs typeface="Times New Roman"/>
              </a:rPr>
              <a:t>sadalīt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,</a:t>
            </a:r>
            <a:r>
              <a:rPr lang="lv-LV" sz="900" spc="8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lai</a:t>
            </a:r>
            <a:r>
              <a:rPr lang="lv-LV" sz="900" spc="8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izvairītos</a:t>
            </a:r>
            <a:r>
              <a:rPr lang="lv-LV" sz="900" spc="8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</a:t>
            </a:r>
            <a:r>
              <a:rPr lang="lv-LV" sz="900" spc="8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šajos</a:t>
            </a:r>
            <a:r>
              <a:rPr lang="lv-LV" sz="900" spc="8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noteikumos</a:t>
            </a:r>
            <a:r>
              <a:rPr lang="lv-LV" sz="900" spc="9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paredzēto</a:t>
            </a:r>
            <a:r>
              <a:rPr lang="lv-LV" sz="900" spc="10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iepirkuma</a:t>
            </a:r>
          </a:p>
          <a:p>
            <a:pPr marL="0" marR="0">
              <a:lnSpc>
                <a:spcPts val="996"/>
              </a:lnSpc>
              <a:spcBef>
                <a:spcPts val="119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procedūras</a:t>
            </a:r>
            <a:r>
              <a:rPr lang="lv-LV" sz="900" spc="5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nosacījumu</a:t>
            </a:r>
            <a:r>
              <a:rPr lang="lv-LV" sz="900" spc="8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piemērošanas.</a:t>
            </a:r>
            <a:r>
              <a:rPr lang="lv-LV" sz="900" spc="7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Finansējuma</a:t>
            </a:r>
            <a:r>
              <a:rPr lang="lv-LV" sz="900" spc="7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saņēmējs</a:t>
            </a:r>
            <a:r>
              <a:rPr lang="lv-LV" sz="900" spc="7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līdzīgu</a:t>
            </a:r>
            <a:r>
              <a:rPr lang="lv-LV" sz="900" spc="7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preču,</a:t>
            </a:r>
            <a:r>
              <a:rPr lang="lv-LV" sz="900" spc="6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pakalpojumu</a:t>
            </a:r>
            <a:r>
              <a:rPr lang="lv-LV" sz="900" spc="8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vai</a:t>
            </a:r>
            <a:r>
              <a:rPr lang="lv-LV" sz="900" spc="8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būvdarbu</a:t>
            </a:r>
            <a:r>
              <a:rPr lang="lv-LV" sz="900" spc="79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iepirkumu</a:t>
            </a:r>
            <a:r>
              <a:rPr lang="lv-LV" sz="900" spc="8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var</a:t>
            </a:r>
            <a:r>
              <a:rPr lang="lv-LV" sz="900" spc="80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sadalīt</a:t>
            </a:r>
            <a:r>
              <a:rPr lang="lv-LV" sz="900" spc="76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vairākos</a:t>
            </a:r>
            <a:r>
              <a:rPr lang="lv-LV" sz="900" spc="7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atsevišķos</a:t>
            </a:r>
          </a:p>
          <a:p>
            <a:pPr marL="0" marR="0">
              <a:lnSpc>
                <a:spcPts val="996"/>
              </a:lnSpc>
              <a:spcBef>
                <a:spcPts val="119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iepirkumos,</a:t>
            </a:r>
            <a:r>
              <a:rPr lang="lv-LV" sz="900" spc="88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ja</a:t>
            </a:r>
            <a:r>
              <a:rPr lang="lv-LV" sz="900" spc="85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katra</a:t>
            </a:r>
            <a:r>
              <a:rPr lang="lv-LV" sz="900" spc="87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iepirkuma</a:t>
            </a:r>
            <a:r>
              <a:rPr lang="lv-LV" sz="900" spc="8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paredzamo</a:t>
            </a:r>
            <a:r>
              <a:rPr lang="lv-LV" sz="900" spc="9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līgumcenu</a:t>
            </a:r>
            <a:r>
              <a:rPr lang="lv-LV" sz="900" spc="9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nosaka</a:t>
            </a:r>
            <a:r>
              <a:rPr lang="lv-LV" sz="900" spc="8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kā</a:t>
            </a:r>
            <a:r>
              <a:rPr lang="lv-LV" sz="900" spc="10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visu</a:t>
            </a:r>
            <a:r>
              <a:rPr lang="lv-LV" sz="900" spc="9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atsevišķo</a:t>
            </a:r>
            <a:r>
              <a:rPr lang="lv-LV" sz="900" spc="9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iepirkumu</a:t>
            </a:r>
            <a:r>
              <a:rPr lang="lv-LV" sz="900" spc="9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paredzamo</a:t>
            </a:r>
            <a:r>
              <a:rPr lang="lv-LV" sz="900" spc="9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līgumcenu</a:t>
            </a:r>
            <a:r>
              <a:rPr lang="lv-LV" sz="900" spc="9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summu.</a:t>
            </a:r>
            <a:r>
              <a:rPr lang="lv-LV" sz="900" spc="9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(Noteikumu</a:t>
            </a:r>
            <a:r>
              <a:rPr lang="lv-LV" sz="900" spc="93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spc="47" noProof="0" dirty="0">
                <a:solidFill>
                  <a:srgbClr val="000000"/>
                </a:solidFill>
                <a:latin typeface="Times New Roman"/>
                <a:cs typeface="Times New Roman"/>
              </a:rPr>
              <a:t>N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r.104.</a:t>
            </a:r>
            <a:r>
              <a:rPr lang="lv-LV" sz="900" spc="72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9</a:t>
            </a:r>
          </a:p>
          <a:p>
            <a:pPr marL="0" marR="0">
              <a:lnSpc>
                <a:spcPts val="996"/>
              </a:lnSpc>
              <a:spcBef>
                <a:spcPts val="118"/>
              </a:spcBef>
              <a:spcAft>
                <a:spcPts val="0"/>
              </a:spcAft>
            </a:pPr>
            <a:r>
              <a:rPr lang="lv-LV" sz="9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punkts).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541020" y="10377439"/>
            <a:ext cx="2919207" cy="1531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89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750" baseline="50400" noProof="0" dirty="0">
                <a:solidFill>
                  <a:srgbClr val="000000"/>
                </a:solidFill>
                <a:latin typeface="Calibri"/>
                <a:cs typeface="Calibri"/>
              </a:rPr>
              <a:t>2 </a:t>
            </a:r>
            <a:r>
              <a:rPr lang="lv-LV" sz="8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Projekta norises gads -</a:t>
            </a:r>
            <a:r>
              <a:rPr lang="lv-LV" sz="800" spc="194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800" noProof="0" dirty="0">
                <a:solidFill>
                  <a:srgbClr val="000000"/>
                </a:solidFill>
                <a:latin typeface="Times New Roman"/>
                <a:cs typeface="Times New Roman"/>
              </a:rPr>
              <a:t>ir viens gads kopš</a:t>
            </a:r>
            <a:r>
              <a:rPr lang="lv-LV" sz="800" spc="-11" noProof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lv-LV" sz="800" noProof="0" dirty="0">
                <a:solidFill>
                  <a:srgbClr val="000000"/>
                </a:solidFill>
                <a:latin typeface="Times New Roman"/>
                <a:cs typeface="Times New Roman"/>
              </a:rPr>
              <a:t>projekta apstiprināšanas</a:t>
            </a:r>
          </a:p>
        </p:txBody>
      </p:sp>
      <p:sp>
        <p:nvSpPr>
          <p:cNvPr id="55" name="Freeform 260">
            <a:extLst>
              <a:ext uri="{FF2B5EF4-FFF2-40B4-BE49-F238E27FC236}">
                <a16:creationId xmlns:a16="http://schemas.microsoft.com/office/drawing/2014/main" id="{01E6A80F-63FD-632B-0E29-7BBB55A39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 rot="5400000">
            <a:off x="850178" y="-444546"/>
            <a:ext cx="1823299" cy="3167956"/>
          </a:xfrm>
          <a:custGeom>
            <a:avLst/>
            <a:gdLst>
              <a:gd name="T0" fmla="*/ 276 w 276"/>
              <a:gd name="T1" fmla="*/ 170 h 898"/>
              <a:gd name="T2" fmla="*/ 276 w 276"/>
              <a:gd name="T3" fmla="*/ 898 h 898"/>
              <a:gd name="T4" fmla="*/ 0 w 276"/>
              <a:gd name="T5" fmla="*/ 898 h 898"/>
              <a:gd name="T6" fmla="*/ 0 w 276"/>
              <a:gd name="T7" fmla="*/ 170 h 898"/>
              <a:gd name="T8" fmla="*/ 138 w 276"/>
              <a:gd name="T9" fmla="*/ 0 h 898"/>
              <a:gd name="T10" fmla="*/ 276 w 276"/>
              <a:gd name="T11" fmla="*/ 17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6" h="898">
                <a:moveTo>
                  <a:pt x="276" y="170"/>
                </a:moveTo>
                <a:lnTo>
                  <a:pt x="276" y="898"/>
                </a:lnTo>
                <a:lnTo>
                  <a:pt x="0" y="898"/>
                </a:lnTo>
                <a:lnTo>
                  <a:pt x="0" y="170"/>
                </a:lnTo>
                <a:lnTo>
                  <a:pt x="138" y="0"/>
                </a:lnTo>
                <a:lnTo>
                  <a:pt x="276" y="17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lv-LV" noProof="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431D28B-46A9-EFCB-010A-05F0631FB29F}"/>
              </a:ext>
            </a:extLst>
          </p:cNvPr>
          <p:cNvSpPr txBox="1"/>
          <p:nvPr/>
        </p:nvSpPr>
        <p:spPr>
          <a:xfrm>
            <a:off x="295342" y="374041"/>
            <a:ext cx="25873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u="sng" dirty="0"/>
              <a:t>Juridiskas personas </a:t>
            </a:r>
            <a:r>
              <a:rPr lang="lv-LV" sz="1400" b="1" dirty="0"/>
              <a:t>(biedrības, nodibinājumi, SIA, ZS, Kooperatīvās sabiedrības), </a:t>
            </a:r>
            <a:r>
              <a:rPr lang="lv-LV" sz="1400" b="1" u="sng" dirty="0"/>
              <a:t>Fiziskas  personas </a:t>
            </a:r>
            <a:r>
              <a:rPr lang="lv-LV" sz="1400" b="1" dirty="0"/>
              <a:t>(pretendenti, kuri kuras nav PIL 1.panta 19.punkts  subjekti)</a:t>
            </a:r>
            <a:endParaRPr lang="lv-LV" sz="1400" dirty="0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03055134-4617-0621-6CE1-9C157C089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52" y="2535428"/>
            <a:ext cx="6836664" cy="560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93635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4385</TotalTime>
  <Words>264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Calibri</vt:lpstr>
      <vt:lpstr>Theme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Daiga Gargurne</dc:creator>
  <cp:lastModifiedBy>Zane Jakušenoka</cp:lastModifiedBy>
  <cp:revision>10</cp:revision>
  <dcterms:modified xsi:type="dcterms:W3CDTF">2026-04-21T07:51:53Z</dcterms:modified>
</cp:coreProperties>
</file>