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76" r:id="rId5"/>
    <p:sldId id="266" r:id="rId6"/>
    <p:sldId id="267" r:id="rId7"/>
    <p:sldId id="268" r:id="rId8"/>
    <p:sldId id="273" r:id="rId9"/>
    <p:sldId id="269" r:id="rId10"/>
    <p:sldId id="271" r:id="rId11"/>
    <p:sldId id="278" r:id="rId12"/>
    <p:sldId id="279" r:id="rId13"/>
    <p:sldId id="280" r:id="rId14"/>
    <p:sldId id="274" r:id="rId15"/>
    <p:sldId id="270" r:id="rId16"/>
    <p:sldId id="272" r:id="rId17"/>
    <p:sldId id="263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D6"/>
    <a:srgbClr val="9F8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79" autoAdjust="0"/>
  </p:normalViewPr>
  <p:slideViewPr>
    <p:cSldViewPr snapToGrid="0">
      <p:cViewPr varScale="1">
        <p:scale>
          <a:sx n="65" d="100"/>
          <a:sy n="6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3BA99-EFCC-4E10-829C-0DA94D56D42A}" type="datetimeFigureOut">
              <a:rPr lang="lv-LV" smtClean="0"/>
              <a:t>05.06.2025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6C22-4332-4A92-86A7-7A4CC142848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58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~2000 FK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6C22-4332-4A92-86A7-7A4CC1428486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364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430 000 lauku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6C22-4332-4A92-86A7-7A4CC142848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767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Piemēram: deklarēti mieži, aug griķi.  </a:t>
            </a:r>
            <a:r>
              <a:rPr lang="lv-LV" dirty="0" err="1"/>
              <a:t>Iesūta</a:t>
            </a:r>
            <a:r>
              <a:rPr lang="lv-LV" dirty="0"/>
              <a:t> foto ar griķiem un samaina iesniegumā kultūru.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Piemēram: deklarēti mieži, monitoringā uzrādās cita kultūra, tāpēc lūdz klienta iesaistīšanos, ja dabā tomēr ir mieži, klients nofotografē un </a:t>
            </a:r>
            <a:r>
              <a:rPr lang="lv-LV" dirty="0" err="1"/>
              <a:t>iesūta</a:t>
            </a:r>
            <a:r>
              <a:rPr lang="lv-LV" dirty="0"/>
              <a:t> </a:t>
            </a:r>
            <a:r>
              <a:rPr lang="lv-LV" dirty="0" err="1"/>
              <a:t>fofo</a:t>
            </a:r>
            <a:r>
              <a:rPr lang="lv-LV" dirty="0"/>
              <a:t> LAD.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6C22-4332-4A92-86A7-7A4CC142848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771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Plānots informēt ar SMS , ja kaut viens lauks no saimniecības ir atlasīts pārbaudei</a:t>
            </a:r>
          </a:p>
          <a:p>
            <a:r>
              <a:rPr lang="lv-LV" dirty="0"/>
              <a:t>Karti ar SAT attēliem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6C22-4332-4A92-86A7-7A4CC1428486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695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6C22-4332-4A92-86A7-7A4CC1428486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399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39484-30199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6C22-4332-4A92-86A7-7A4CC1428486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34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70" y="1214438"/>
            <a:ext cx="6014483" cy="21891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130" y="4013200"/>
            <a:ext cx="5929423" cy="12499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6881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76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53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51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2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99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6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1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797" y="1202407"/>
            <a:ext cx="5528930" cy="1981435"/>
          </a:xfrm>
        </p:spPr>
        <p:txBody>
          <a:bodyPr>
            <a:normAutofit/>
          </a:bodyPr>
          <a:lstStyle/>
          <a:p>
            <a:r>
              <a:rPr lang="lv-LV" sz="4000" dirty="0">
                <a:latin typeface="+mn-lt"/>
              </a:rPr>
              <a:t>LAD pārbaudes</a:t>
            </a:r>
          </a:p>
        </p:txBody>
      </p:sp>
    </p:spTree>
    <p:extLst>
      <p:ext uri="{BB962C8B-B14F-4D97-AF65-F5344CB8AC3E}">
        <p14:creationId xmlns:p14="http://schemas.microsoft.com/office/powerpoint/2010/main" val="1288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B30E-D881-1EF7-991E-9898126F7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Izveido maršrutu ar 30-40 laukiem dienā, ar katru klientu nav iespējams sazināties. Ja viss kārtībā, tad netraucējam lauksaimnieku.</a:t>
            </a:r>
          </a:p>
          <a:p>
            <a:r>
              <a:rPr lang="lv-LV" dirty="0"/>
              <a:t>Ja konstatēs neatbilstību, tad sazinās ar klientu, un tiek noformēts kontroles ziņojums</a:t>
            </a:r>
          </a:p>
          <a:p>
            <a:r>
              <a:rPr lang="lv-LV" dirty="0"/>
              <a:t>Pārbaudes plānojas sākt jūlija otrā pusē</a:t>
            </a:r>
          </a:p>
          <a:p>
            <a:r>
              <a:rPr lang="lv-LV" dirty="0"/>
              <a:t>Plānots informēt ar SMS 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82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46A1-30E8-F2D4-7880-3782A410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veidi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0547-89B6-BA66-1CE5-8206AFCBB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Ortofoto</a:t>
            </a:r>
            <a:r>
              <a:rPr lang="lv-LV" dirty="0"/>
              <a:t> attēli. Ar augstu izšķirtspēju, tiek atjaunoti ik pa 3 gadiem.</a:t>
            </a: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94E21-F181-42F1-9C49-ED0E3045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505" y="2568359"/>
            <a:ext cx="6025603" cy="415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EFBDA-E6EA-8B16-29DC-BCE5A69DB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57" y="2698313"/>
            <a:ext cx="2415069" cy="41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3CB4-E68D-AB0E-678D-A46EBF35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Sentinel2 </a:t>
            </a:r>
            <a:r>
              <a:rPr lang="lv-LV" sz="3200" dirty="0" err="1"/>
              <a:t>satelītattēls</a:t>
            </a:r>
            <a:r>
              <a:rPr lang="lv-LV" sz="3200" dirty="0"/>
              <a:t> ar 10m izšķirtspēju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60AE1-ED63-C107-9802-7E04E3415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959" y="1825625"/>
            <a:ext cx="595808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CAD81-D581-CCE2-A6A4-37A4FE4B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9" y="1786495"/>
            <a:ext cx="2531239" cy="43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D65F-34C8-4597-D5D3-8237C1E0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Uzlabotais Sentinel2 </a:t>
            </a:r>
            <a:r>
              <a:rPr lang="lv-LV" sz="3200" dirty="0" err="1"/>
              <a:t>satelītattēls</a:t>
            </a:r>
            <a:r>
              <a:rPr lang="lv-LV" sz="3200" dirty="0"/>
              <a:t> ar 1m izšķirtspēju. 2025.gada marta attēls.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441D0C-DC3C-ABB6-761D-9CC829D7E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164" y="1825625"/>
            <a:ext cx="448767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DB385D-26E2-CC9E-A290-E7AA39CE0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6949"/>
            <a:ext cx="22982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3D219-1EA2-04AB-FB8A-6DBAEB85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0039" y="-237435"/>
            <a:ext cx="5575147" cy="38946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E9931-575D-B0E3-FC6D-E39B6E8EB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545" y="3028466"/>
            <a:ext cx="5351584" cy="4321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32DD3-BE94-B14D-026C-6BAE56EBF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039" y="3494991"/>
            <a:ext cx="5613496" cy="342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754F7-2035-5BD6-9BBF-A4B060D6D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45" y="-237435"/>
            <a:ext cx="5351584" cy="37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3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E174-6F57-FD73-9120-F2FEC1C2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Attēli pieejami arī EPS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4FE44A-8A49-23A1-25F4-8A3D9F331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960" y="1825625"/>
            <a:ext cx="83040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C456-4C9E-E26E-AF9C-52D13EA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Interreg</a:t>
            </a:r>
            <a:r>
              <a:rPr lang="lv-LV" dirty="0"/>
              <a:t> projekts OASIS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D102-AEE9-A5CC-4D0B-119F2AF7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38"/>
            <a:ext cx="10515600" cy="4582625"/>
          </a:xfrm>
        </p:spPr>
        <p:txBody>
          <a:bodyPr/>
          <a:lstStyle/>
          <a:p>
            <a:r>
              <a:rPr lang="lv-LV" dirty="0"/>
              <a:t>Jūlija beigās paredzēts seminārs</a:t>
            </a:r>
          </a:p>
          <a:p>
            <a:r>
              <a:rPr lang="lv-LV" dirty="0"/>
              <a:t>Projekta ietvaros iepazīstinās ar Zemes novērošanas un</a:t>
            </a:r>
          </a:p>
          <a:p>
            <a:pPr marL="0" indent="0">
              <a:buNone/>
            </a:pPr>
            <a:r>
              <a:rPr lang="lv-LV" dirty="0"/>
              <a:t>mākslīgā intelekta integrētiem risinājumiem un to izmantošanas iespējām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A13C3-1C2C-FE78-6CA8-423749D3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7066"/>
            <a:ext cx="5849166" cy="1409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BA62E-06E2-4BE7-3378-3032275E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44" y="3211965"/>
            <a:ext cx="4437917" cy="39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03AA20-3DCF-99EA-06F4-F9FFF969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4" y="2470650"/>
            <a:ext cx="7357311" cy="1325563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55224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B592-4705-9D42-874F-5BB977FD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1500187"/>
          </a:xfrm>
        </p:spPr>
        <p:txBody>
          <a:bodyPr>
            <a:normAutofit/>
          </a:bodyPr>
          <a:lstStyle/>
          <a:p>
            <a:r>
              <a:rPr lang="lv-LV" dirty="0"/>
              <a:t>Pārbaužu veidi: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F6043-52F5-6154-5076-23021A0F2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4955"/>
            <a:ext cx="10515600" cy="29126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b="1" dirty="0">
                <a:solidFill>
                  <a:schemeClr val="tx1"/>
                </a:solidFill>
              </a:rPr>
              <a:t>Pārbaudes uz vietas- </a:t>
            </a:r>
            <a:r>
              <a:rPr lang="lv-LV" dirty="0">
                <a:solidFill>
                  <a:schemeClr val="tx1"/>
                </a:solidFill>
              </a:rPr>
              <a:t>ne mazāk par 5% iesniegumu konkrētajā atbalsta shēmā (EKO2, EKO3, EKO4, EKO6, SAP, SAU, SDA, ZJ, VSD, BAA, BDUZ, BLA, NIM)</a:t>
            </a:r>
          </a:p>
          <a:p>
            <a:pPr marL="457200" indent="-457200">
              <a:buFont typeface="+mj-lt"/>
              <a:buAutoNum type="arabicPeriod"/>
            </a:pPr>
            <a:r>
              <a:rPr lang="lv-LV" b="1" dirty="0">
                <a:solidFill>
                  <a:schemeClr val="tx1"/>
                </a:solidFill>
              </a:rPr>
              <a:t>Platību monitorings- </a:t>
            </a:r>
            <a:r>
              <a:rPr lang="lv-LV" dirty="0">
                <a:solidFill>
                  <a:schemeClr val="tx1"/>
                </a:solidFill>
              </a:rPr>
              <a:t>balstīts uz </a:t>
            </a:r>
            <a:r>
              <a:rPr lang="lv-LV" dirty="0" err="1">
                <a:solidFill>
                  <a:schemeClr val="tx1"/>
                </a:solidFill>
              </a:rPr>
              <a:t>sentinel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satelītatattēliem</a:t>
            </a:r>
            <a:r>
              <a:rPr lang="lv-LV" dirty="0">
                <a:solidFill>
                  <a:schemeClr val="tx1"/>
                </a:solidFill>
              </a:rPr>
              <a:t> (ISIP, MLS, PAR, JAL, SKC, SSK, SLS, SSA, SMI, SRP, SVR, EKO1 un EKO7)</a:t>
            </a:r>
          </a:p>
          <a:p>
            <a:pPr marL="457200" indent="-457200">
              <a:buFont typeface="+mj-lt"/>
              <a:buAutoNum type="arabicPeriod"/>
            </a:pPr>
            <a:r>
              <a:rPr lang="lv-LV" b="1" dirty="0">
                <a:solidFill>
                  <a:schemeClr val="tx1"/>
                </a:solidFill>
              </a:rPr>
              <a:t>Monitoringa kvalitātes pārbaudes- </a:t>
            </a:r>
            <a:r>
              <a:rPr lang="lv-LV" dirty="0">
                <a:solidFill>
                  <a:schemeClr val="tx1"/>
                </a:solidFill>
              </a:rPr>
              <a:t>noteiktam skaitam lauku katrā atbalsta shēmā, atlasītos laukus pārbauda dabā</a:t>
            </a:r>
          </a:p>
          <a:p>
            <a:endParaRPr lang="lv-LV" dirty="0"/>
          </a:p>
          <a:p>
            <a:pPr marL="457200" indent="-457200">
              <a:buFont typeface="+mj-lt"/>
              <a:buAutoNum type="arabicPeriod"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708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7E09-4FB7-B021-B226-CE938B20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Pārbaudes uz vietas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B6BB0-D573-ED9C-7F92-17AC68197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Atlasa konkrētus iesniegumus. </a:t>
            </a:r>
          </a:p>
          <a:p>
            <a:r>
              <a:rPr lang="lv-LV" dirty="0"/>
              <a:t>Atlasē izmanto riska kritērijus un nejaušības principu.</a:t>
            </a:r>
          </a:p>
          <a:p>
            <a:r>
              <a:rPr lang="lv-LV" dirty="0"/>
              <a:t>Pārbaužu intensitāte šogad 5-20%. Apjoms jāpalielina, ja iepriekšējā gadā daudz kļūdu- </a:t>
            </a:r>
            <a:r>
              <a:rPr lang="lv-LV" dirty="0" err="1"/>
              <a:t>pārdeklarācijas</a:t>
            </a:r>
            <a:r>
              <a:rPr lang="lv-LV" dirty="0"/>
              <a:t>.</a:t>
            </a:r>
          </a:p>
          <a:p>
            <a:r>
              <a:rPr lang="lv-LV" dirty="0">
                <a:solidFill>
                  <a:srgbClr val="00B050"/>
                </a:solidFill>
              </a:rPr>
              <a:t>EKO3, EKO6, BAA, NIM, VSD, SAP, saistītie atbalsti par dzīvniekiem. </a:t>
            </a:r>
          </a:p>
          <a:p>
            <a:r>
              <a:rPr lang="lv-LV" dirty="0">
                <a:solidFill>
                  <a:srgbClr val="FF0000"/>
                </a:solidFill>
              </a:rPr>
              <a:t>EKO4, ZJ,   EKO2, SDA, SAU,   BLA, BDUZ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578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1630-6501-164B-D8A5-9C8913CB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Pārbaudes uz vietas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D4AF5-74D0-15FC-E5E3-20281A01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Par pārbaudi lauksaimnieks tiek informēts (zvanīts, SMS), pirms pārbaudes uzsākšanas LAD </a:t>
            </a:r>
            <a:r>
              <a:rPr lang="lv-LV" dirty="0" err="1"/>
              <a:t>nosūta</a:t>
            </a:r>
            <a:r>
              <a:rPr lang="lv-LV" dirty="0"/>
              <a:t> SMS</a:t>
            </a:r>
          </a:p>
          <a:p>
            <a:r>
              <a:rPr lang="lv-LV" dirty="0"/>
              <a:t>Par konstatētajām neatbilstībām tiek piemērotas sankcijas</a:t>
            </a:r>
          </a:p>
          <a:p>
            <a:r>
              <a:rPr lang="lv-LV" dirty="0"/>
              <a:t>Pārbaudes jau uzsāktas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9883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D587-731C-05E5-366C-DBFC2658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Platību monitorings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054-FFF3-7261-EDD0-FB246459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Tiek veikts izmantojot </a:t>
            </a:r>
            <a:r>
              <a:rPr lang="lv-LV" dirty="0" err="1"/>
              <a:t>Sentinel</a:t>
            </a:r>
            <a:r>
              <a:rPr lang="lv-LV" dirty="0"/>
              <a:t> </a:t>
            </a:r>
            <a:r>
              <a:rPr lang="lv-LV" dirty="0" err="1"/>
              <a:t>satelītattēlu</a:t>
            </a:r>
            <a:r>
              <a:rPr lang="lv-LV" dirty="0"/>
              <a:t> informāciju, automatizēti, izmantojot analīzes algoritmus.</a:t>
            </a:r>
          </a:p>
          <a:p>
            <a:r>
              <a:rPr lang="lv-LV" dirty="0"/>
              <a:t>Tiek izmantots ISIP, MLS, PAR, JAL, SKC, SSK, SLS, SSA, SMI, SRP, SVR, EKO1 un EKO7 pārbaudei</a:t>
            </a:r>
          </a:p>
          <a:p>
            <a:r>
              <a:rPr lang="lv-LV" dirty="0"/>
              <a:t>Pārbauda visus laukus visiem iesniegumiem</a:t>
            </a:r>
          </a:p>
          <a:p>
            <a:r>
              <a:rPr lang="lv-LV" dirty="0"/>
              <a:t>Piemēro atbalsta nosacījumiem, kas ir pārbaudāmi izmantojot </a:t>
            </a:r>
            <a:r>
              <a:rPr lang="lv-LV" dirty="0" err="1"/>
              <a:t>Sentinel</a:t>
            </a:r>
            <a:r>
              <a:rPr lang="lv-LV" dirty="0"/>
              <a:t> attēlus ar 10m izšķirtspēju:</a:t>
            </a:r>
          </a:p>
          <a:p>
            <a:pPr lvl="1"/>
            <a:r>
              <a:rPr lang="lv-LV" dirty="0"/>
              <a:t>Laukā audzētais kultūraugs</a:t>
            </a:r>
          </a:p>
          <a:p>
            <a:pPr lvl="1"/>
            <a:r>
              <a:rPr lang="lv-LV" dirty="0"/>
              <a:t>Lauka robežas, viendabīgums</a:t>
            </a:r>
          </a:p>
          <a:p>
            <a:pPr lvl="1"/>
            <a:r>
              <a:rPr lang="lv-LV" dirty="0"/>
              <a:t>Zālāja nopļaušana</a:t>
            </a:r>
          </a:p>
          <a:p>
            <a:pPr lvl="1"/>
            <a:r>
              <a:rPr lang="lv-LV" dirty="0"/>
              <a:t>Aršana</a:t>
            </a:r>
          </a:p>
        </p:txBody>
      </p:sp>
    </p:spTree>
    <p:extLst>
      <p:ext uri="{BB962C8B-B14F-4D97-AF65-F5344CB8AC3E}">
        <p14:creationId xmlns:p14="http://schemas.microsoft.com/office/powerpoint/2010/main" val="179287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DD8E-7251-95C6-621B-05A8E70B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Platību monitorings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10A0-72D8-A9BD-0DC2-3C855A8A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Ja monitoringa rezultāti uzrāda neatbilstību, piemēram, cita kultūra, lauksaimnieks drīkst labot lauka datus bez sankcijas.</a:t>
            </a:r>
          </a:p>
          <a:p>
            <a:r>
              <a:rPr lang="lv-LV" dirty="0"/>
              <a:t>LAD informē lauksaimniekus par konstatētajām neatbilstībām:</a:t>
            </a:r>
          </a:p>
          <a:p>
            <a:pPr lvl="1"/>
            <a:r>
              <a:rPr lang="lv-LV" dirty="0"/>
              <a:t>Ja neatbilstība ir nepamatota- l/s nofotografē pierādījumu un </a:t>
            </a:r>
            <a:r>
              <a:rPr lang="lv-LV" dirty="0" err="1"/>
              <a:t>ģeomarķētu</a:t>
            </a:r>
            <a:r>
              <a:rPr lang="lv-LV" dirty="0"/>
              <a:t> foto </a:t>
            </a:r>
            <a:r>
              <a:rPr lang="lv-LV" dirty="0" err="1"/>
              <a:t>nosūta</a:t>
            </a:r>
            <a:r>
              <a:rPr lang="lv-LV" dirty="0"/>
              <a:t> LAD</a:t>
            </a:r>
          </a:p>
          <a:p>
            <a:pPr lvl="1"/>
            <a:r>
              <a:rPr lang="lv-LV" dirty="0"/>
              <a:t>Ja neatbilstība ir pamatota- l/s nofotografē faktisko situāciju </a:t>
            </a:r>
            <a:r>
              <a:rPr lang="it-IT" dirty="0"/>
              <a:t>un ģeomarķētu foto nosūta LAD</a:t>
            </a:r>
            <a:r>
              <a:rPr lang="lv-LV" dirty="0"/>
              <a:t>, veic izmaiņas iesniegumā. </a:t>
            </a:r>
            <a:r>
              <a:rPr lang="lv-LV" i="1" dirty="0"/>
              <a:t>Netiek piemērotas sankcijas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6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3BBAB-20FD-E50A-57D3-45698A16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Ja lauksaimnieks nereaģē uz vēstuli, lauks tiek sankcionēts</a:t>
            </a:r>
          </a:p>
          <a:p>
            <a:endParaRPr lang="lv-LV" dirty="0"/>
          </a:p>
          <a:p>
            <a:r>
              <a:rPr lang="lv-LV" dirty="0"/>
              <a:t>2024.gadā nosūtīti ap 800 informācijas pieprasījumu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5100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CE06-0C72-12EE-B55E-88EE8609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Plānotais informēšanas grafiks: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4AA0-1F64-6E68-9354-ACF68C45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jūlija sākums- ziemas kultūras</a:t>
            </a:r>
          </a:p>
          <a:p>
            <a:r>
              <a:rPr lang="lv-LV" dirty="0"/>
              <a:t>augusta sākums- vasaras kultūras</a:t>
            </a:r>
          </a:p>
          <a:p>
            <a:r>
              <a:rPr lang="lv-LV" dirty="0"/>
              <a:t>augusta beigas- septembra sākums- pļaušana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Grafiku var ietekmēt laika apstākļi</a:t>
            </a:r>
          </a:p>
        </p:txBody>
      </p:sp>
    </p:spTree>
    <p:extLst>
      <p:ext uri="{BB962C8B-B14F-4D97-AF65-F5344CB8AC3E}">
        <p14:creationId xmlns:p14="http://schemas.microsoft.com/office/powerpoint/2010/main" val="76286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D2CE-54EF-5357-183F-F1C5F444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Monitoringa kvalitātes pārbaudes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A6CF2-83C6-D622-2A00-3BD512E36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EK prasība, pārbaudīt vismaz 300 laukus no katras atbalsta shēmas</a:t>
            </a:r>
          </a:p>
          <a:p>
            <a:r>
              <a:rPr lang="lv-LV" dirty="0"/>
              <a:t>Mērķis- pārbaudīt cik efektīva ir izveidotā monitoringa sistēma, vai monitoringa dati atbilst situācijai dabā</a:t>
            </a:r>
          </a:p>
          <a:p>
            <a:r>
              <a:rPr lang="lv-LV" dirty="0"/>
              <a:t>Pārbaudes tiek veiktas nevis konkrētam iesniegumam, bet tikai atsevišķiem laukiem. Atlasi nosaka EK algoritms.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959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F2021"/>
      </a:dk1>
      <a:lt1>
        <a:sysClr val="window" lastClr="FFFFFF"/>
      </a:lt1>
      <a:dk2>
        <a:srgbClr val="3F2021"/>
      </a:dk2>
      <a:lt2>
        <a:srgbClr val="F2F2F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589</Words>
  <Application>Microsoft Office PowerPoint</Application>
  <PresentationFormat>Widescreen</PresentationFormat>
  <Paragraphs>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Verdana bold</vt:lpstr>
      <vt:lpstr>Office Theme</vt:lpstr>
      <vt:lpstr>LAD pārbaudes</vt:lpstr>
      <vt:lpstr>Pārbaužu veidi:</vt:lpstr>
      <vt:lpstr>Pārbaudes uz vietas</vt:lpstr>
      <vt:lpstr>Pārbaudes uz vietas</vt:lpstr>
      <vt:lpstr>Platību monitorings</vt:lpstr>
      <vt:lpstr>Platību monitorings</vt:lpstr>
      <vt:lpstr>PowerPoint Presentation</vt:lpstr>
      <vt:lpstr>Plānotais informēšanas grafiks: </vt:lpstr>
      <vt:lpstr>Monitoringa kvalitātes pārbaudes</vt:lpstr>
      <vt:lpstr>PowerPoint Presentation</vt:lpstr>
      <vt:lpstr>Attēlu veidi</vt:lpstr>
      <vt:lpstr>Sentinel2 satelītattēls ar 10m izšķirtspēju </vt:lpstr>
      <vt:lpstr>Uzlabotais Sentinel2 satelītattēls ar 1m izšķirtspēju. 2025.gada marta attēls.</vt:lpstr>
      <vt:lpstr>PowerPoint Presentation</vt:lpstr>
      <vt:lpstr>Attēli pieejami arī EPS</vt:lpstr>
      <vt:lpstr>Interreg projekts OASIS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Anita Bordāne</cp:lastModifiedBy>
  <cp:revision>30</cp:revision>
  <dcterms:created xsi:type="dcterms:W3CDTF">2024-02-06T13:44:06Z</dcterms:created>
  <dcterms:modified xsi:type="dcterms:W3CDTF">2025-06-05T08:34:36Z</dcterms:modified>
</cp:coreProperties>
</file>