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208" r:id="rId6"/>
    <p:sldId id="2210" r:id="rId7"/>
    <p:sldId id="2211" r:id="rId8"/>
    <p:sldId id="2212" r:id="rId9"/>
    <p:sldId id="2214" r:id="rId10"/>
    <p:sldId id="2205" r:id="rId11"/>
    <p:sldId id="2213" r:id="rId12"/>
    <p:sldId id="2207" r:id="rId13"/>
    <p:sldId id="319" r:id="rId14"/>
  </p:sldIdLst>
  <p:sldSz cx="12192000" cy="6858000"/>
  <p:notesSz cx="6799263" cy="99298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71AF8-4599-4E8A-BCAD-292866C36F03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F4C86-7761-477D-8FED-44A508AFB25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53128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ECE47-31C7-C09E-73E6-896B870B1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A66695-9443-CA67-C5FF-C4F9F1A20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3D8E-1402-D5BB-AE13-04504B68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176AA-9944-4E5F-E419-7DAFB1F7E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C4E33-E013-05F9-1B16-B2D03BEDA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419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425C3-C124-8547-5F76-7A49BCF8D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E8752-9E3B-4074-E123-1C923AFB0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507F0-9193-028D-992E-34E61E7A5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ECA3B-4793-68B2-3E73-73F0DA61F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0C9C6-CAD0-7B37-FB79-67A2DA8A2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0762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5D2C6A-133E-0CF5-FEE2-ED677089D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67E49-3001-5EFA-15AA-5D4CBA4EC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0497B-0FA8-FF92-29EA-F07F271F8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6455F-6434-ACFE-F223-693D480AF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6A270-F641-1CFC-10CF-C7E1120B4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12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7049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800" b="1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+mj-lt"/>
              </a:defRPr>
            </a:lvl1pPr>
          </a:lstStyle>
          <a:p>
            <a:pPr>
              <a:defRPr/>
            </a:pPr>
            <a:fld id="{3F145C17-0790-4DE9-9FFF-FF94760C83A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4258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41AEDB31-9D81-E8E9-0FC7-6A8683B25E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49A4DCD-0C47-A2F9-9CA7-68878420827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C4FB2EE-9890-463A-B4F1-383CEF75D9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743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552F2-A4D3-B69C-3A4C-8E90E2619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70AE7-735E-1EA3-A805-755015018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09A5A-6831-A966-897F-A6DF6862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EEB55-1EB0-5A0F-CE2F-0403BE03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5580B-19AB-CB89-A379-4C260652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1821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F0FA3-DD1B-8A9E-80AD-DBF577742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C1D07-04C2-BE98-F9C0-68797E2FF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741BF-6FC1-8915-151E-A2C08E50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09FCA-5615-D3CD-B543-5DF196A8B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3D4E4-4E49-E22A-0D09-BBB0EB86B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338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0540D-7212-E4FD-02A4-7990B3C11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50727-E711-6516-BCC1-A72FC4CC7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3F3F9-C489-F5FB-50B4-75483680B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F85B4-5F2C-BF8D-29AB-C467DB045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3B67C-50E6-A003-E6DC-015225736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FCAEA-EB51-A843-460C-A8A7956F4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771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6618-F1BB-D661-843A-8F93D7802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0D5BC-0988-1645-A2EE-C88F8B232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74E3A-6683-DB62-0B86-DA1B9413E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8BDF94-0447-88BD-3E99-CA483BBB34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F2A4EE-7C87-8EB4-9263-F10611F38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1310A-2FDB-24CD-DA38-6DCAD781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8CA290-7583-A3D6-8A50-880D0D6D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065B-4B17-037D-8B9F-2C9C51A3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3431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1A7C1-B688-7D5D-C3DF-D06F86070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566FDE-3AC6-5165-077C-2A3C06BD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D50385-9FEB-A039-3744-07590555B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9FF378-2E4F-C484-EEE2-AAE81C101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9957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79685B-04FB-77A2-E097-1E45E0EB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E709EA-C1DC-40FE-A67F-E953123E1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E043A-73E3-85F4-7CE8-F3132E5B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364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42DDF-FAEF-93E3-3BC8-17B95CDA3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E1E9A-992C-7BAC-4252-1239ACBE1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657E8-E929-7C4E-4847-A2A3F69AF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D86CB-F7A4-F9B6-7A58-5EEFA9ADE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51BE6-6E14-5A09-395B-0F6F724C5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B78AF-E4BF-644F-0B6A-0E369B4E9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395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7138B-E8C5-5570-7A4E-D1188CCB4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369F12-2EFE-4D76-46AD-69732215D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3EE00-7C48-8BC7-1F77-B9BC43871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7397B-6DBF-3C22-5DB8-69D86F7DF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1B6CB-AC0F-3EAB-41A8-2B2C2FC8F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0C9C3-F8F8-2EFD-398A-C7EB0C691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436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A43841-8428-7917-6479-D52802F5B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EEAF85-B645-C008-3FA6-1EE3C6B9B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5F871-1344-EE19-090C-92B697AB9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E16096-F064-482A-85C2-1E44D90D97F7}" type="datetimeFigureOut">
              <a:rPr lang="lv-LV" smtClean="0"/>
              <a:t>05.06.2025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3629F-3C7C-9140-D83A-16152539B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D0173-7BA9-329D-E3FC-3C9F01E37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FBFD2C-7232-4BC5-86B0-5E115B7A65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515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klimats.meteo.lv/operativais_klimats/laikapstaklu_apskati/2025/maijs/2_dek_nok.png" TargetMode="Externa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79459268-0C0F-D578-04F5-8EF7C7EEB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760" y="3200400"/>
            <a:ext cx="9682480" cy="1574800"/>
          </a:xfrm>
        </p:spPr>
        <p:txBody>
          <a:bodyPr>
            <a:normAutofit/>
          </a:bodyPr>
          <a:lstStyle/>
          <a:p>
            <a:r>
              <a:rPr lang="lv-LV" altLang="lv-LV" sz="3600">
                <a:solidFill>
                  <a:srgbClr val="0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Par krīzes situāciju lauksaimniecībā dēļ 2025. gada pavasara nelabvēlīgiem laikapstākļiem un risinājumiem</a:t>
            </a:r>
            <a:endParaRPr lang="lv-LV" altLang="en-US" sz="440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291" name="Text Placeholder 3">
            <a:extLst>
              <a:ext uri="{FF2B5EF4-FFF2-40B4-BE49-F238E27FC236}">
                <a16:creationId xmlns:a16="http://schemas.microsoft.com/office/drawing/2014/main" id="{04C7875A-A71F-9643-E382-A31902E671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lv-LV" altLang="en-US" sz="2000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2025. gada </a:t>
            </a:r>
            <a:r>
              <a:rPr lang="lv-LV" altLang="en-US" sz="2000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5</a:t>
            </a:r>
            <a:r>
              <a:rPr lang="lv-LV" altLang="en-US" sz="2000" i="1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lv-LV" altLang="en-US" sz="2000" i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jūnijs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6B6F158C-57B0-4573-3693-377C33F73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0" y="2483757"/>
            <a:ext cx="6096000" cy="1066800"/>
          </a:xfrm>
        </p:spPr>
        <p:txBody>
          <a:bodyPr/>
          <a:lstStyle/>
          <a:p>
            <a:pPr algn="ctr"/>
            <a:r>
              <a:rPr lang="lv-LV" altLang="lv-LV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lv-LV" altLang="lv-LV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lv-LV" altLang="lv-LV" sz="3600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Paldies par uzmanību!</a:t>
            </a:r>
            <a:endParaRPr lang="lv-LV" altLang="en-US" sz="1800">
              <a:solidFill>
                <a:schemeClr val="accent2">
                  <a:lumMod val="50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>
            <a:extLst>
              <a:ext uri="{FF2B5EF4-FFF2-40B4-BE49-F238E27FC236}">
                <a16:creationId xmlns:a16="http://schemas.microsoft.com/office/drawing/2014/main" id="{C5ED27D8-97AC-14DA-2411-5032E0192525}"/>
              </a:ext>
            </a:extLst>
          </p:cNvPr>
          <p:cNvGrpSpPr/>
          <p:nvPr/>
        </p:nvGrpSpPr>
        <p:grpSpPr>
          <a:xfrm>
            <a:off x="0" y="3247290"/>
            <a:ext cx="6167120" cy="3610709"/>
            <a:chOff x="-10160" y="3247291"/>
            <a:chExt cx="6167120" cy="3610709"/>
          </a:xfrm>
        </p:grpSpPr>
        <p:pic>
          <p:nvPicPr>
            <p:cNvPr id="4" name="Picture 3" descr="Nokrišņu daudzuma novirze no normas 2025. gada maija 2. dekādē, %">
              <a:hlinkClick r:id="rId2"/>
              <a:extLst>
                <a:ext uri="{FF2B5EF4-FFF2-40B4-BE49-F238E27FC236}">
                  <a16:creationId xmlns:a16="http://schemas.microsoft.com/office/drawing/2014/main" id="{AC0D1FF0-BC1C-1AE2-B142-B14F7AEE6B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10160" y="3247291"/>
              <a:ext cx="6167120" cy="361070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2BE6E4A-FD16-488D-3F26-2248D6C88972}"/>
                </a:ext>
              </a:extLst>
            </p:cNvPr>
            <p:cNvGrpSpPr/>
            <p:nvPr/>
          </p:nvGrpSpPr>
          <p:grpSpPr>
            <a:xfrm>
              <a:off x="1624955" y="4104195"/>
              <a:ext cx="3187545" cy="2585464"/>
              <a:chOff x="1624955" y="4104195"/>
              <a:chExt cx="3187545" cy="2585464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9A69F269-BBAC-4D17-A11E-6CAB49318C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54960" y="6689659"/>
                <a:ext cx="802640" cy="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AB9B4276-80D3-4387-1C8E-716F0308F79B}"/>
                  </a:ext>
                </a:extLst>
              </p:cNvPr>
              <p:cNvSpPr/>
              <p:nvPr/>
            </p:nvSpPr>
            <p:spPr>
              <a:xfrm>
                <a:off x="3466926" y="4635022"/>
                <a:ext cx="528320" cy="426714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98A09BD-C86A-286E-1340-D297420F3CBC}"/>
                  </a:ext>
                </a:extLst>
              </p:cNvPr>
              <p:cNvSpPr/>
              <p:nvPr/>
            </p:nvSpPr>
            <p:spPr>
              <a:xfrm>
                <a:off x="4135816" y="5028568"/>
                <a:ext cx="528320" cy="426714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07D69973-B553-641A-EEA5-D8EA2385CC21}"/>
                  </a:ext>
                </a:extLst>
              </p:cNvPr>
              <p:cNvSpPr/>
              <p:nvPr/>
            </p:nvSpPr>
            <p:spPr>
              <a:xfrm>
                <a:off x="3698240" y="5676312"/>
                <a:ext cx="528320" cy="426714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FEDB918F-2CBE-F18D-39C3-FD00F6C7AB50}"/>
                  </a:ext>
                </a:extLst>
              </p:cNvPr>
              <p:cNvSpPr/>
              <p:nvPr/>
            </p:nvSpPr>
            <p:spPr>
              <a:xfrm>
                <a:off x="3622040" y="5192698"/>
                <a:ext cx="370840" cy="42670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F830BB4A-0B71-FAF3-4196-DC417D01A662}"/>
                  </a:ext>
                </a:extLst>
              </p:cNvPr>
              <p:cNvSpPr/>
              <p:nvPr/>
            </p:nvSpPr>
            <p:spPr>
              <a:xfrm>
                <a:off x="3321624" y="5003564"/>
                <a:ext cx="447388" cy="426695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5460E2D6-DEFF-66D7-51C0-8C6FC0BBC735}"/>
                  </a:ext>
                </a:extLst>
              </p:cNvPr>
              <p:cNvSpPr/>
              <p:nvPr/>
            </p:nvSpPr>
            <p:spPr>
              <a:xfrm>
                <a:off x="2943512" y="4874358"/>
                <a:ext cx="454660" cy="367559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6A1D3E0B-826F-D3CB-29F7-89435ECA45D4}"/>
                  </a:ext>
                </a:extLst>
              </p:cNvPr>
              <p:cNvSpPr/>
              <p:nvPr/>
            </p:nvSpPr>
            <p:spPr>
              <a:xfrm>
                <a:off x="4284180" y="5406048"/>
                <a:ext cx="528320" cy="426714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65BAFE87-4450-E46A-999C-420838E920F4}"/>
                  </a:ext>
                </a:extLst>
              </p:cNvPr>
              <p:cNvSpPr/>
              <p:nvPr/>
            </p:nvSpPr>
            <p:spPr>
              <a:xfrm>
                <a:off x="3281158" y="4317552"/>
                <a:ext cx="454660" cy="388466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01B04C92-D592-1A6D-F244-4B2422948BFB}"/>
                  </a:ext>
                </a:extLst>
              </p:cNvPr>
              <p:cNvSpPr/>
              <p:nvPr/>
            </p:nvSpPr>
            <p:spPr>
              <a:xfrm>
                <a:off x="1894717" y="4657186"/>
                <a:ext cx="454660" cy="415632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13332375-FBB1-A20C-46AC-3A9C802CECFF}"/>
                  </a:ext>
                </a:extLst>
              </p:cNvPr>
              <p:cNvSpPr/>
              <p:nvPr/>
            </p:nvSpPr>
            <p:spPr>
              <a:xfrm>
                <a:off x="2189331" y="4542727"/>
                <a:ext cx="454660" cy="331631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BCD5D4E0-8476-D644-E9B8-6A1A35C8FDD9}"/>
                  </a:ext>
                </a:extLst>
              </p:cNvPr>
              <p:cNvSpPr/>
              <p:nvPr/>
            </p:nvSpPr>
            <p:spPr>
              <a:xfrm>
                <a:off x="3722370" y="4298012"/>
                <a:ext cx="528320" cy="426714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CEF833F4-A90A-3D22-0F33-B62A72DD9D07}"/>
                  </a:ext>
                </a:extLst>
              </p:cNvPr>
              <p:cNvSpPr/>
              <p:nvPr/>
            </p:nvSpPr>
            <p:spPr>
              <a:xfrm>
                <a:off x="4226560" y="5761576"/>
                <a:ext cx="528320" cy="398364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767B434D-F391-2D04-1F99-B04A2F6EDD2E}"/>
                  </a:ext>
                </a:extLst>
              </p:cNvPr>
              <p:cNvSpPr/>
              <p:nvPr/>
            </p:nvSpPr>
            <p:spPr>
              <a:xfrm>
                <a:off x="2538782" y="4695033"/>
                <a:ext cx="472013" cy="388460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C208257A-7FDC-261C-85BF-C37D3D638D80}"/>
                  </a:ext>
                </a:extLst>
              </p:cNvPr>
              <p:cNvSpPr/>
              <p:nvPr/>
            </p:nvSpPr>
            <p:spPr>
              <a:xfrm>
                <a:off x="2943512" y="4104195"/>
                <a:ext cx="454660" cy="367559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A02FE376-91B6-2C1B-6A15-22C2196E2398}"/>
                  </a:ext>
                </a:extLst>
              </p:cNvPr>
              <p:cNvSpPr/>
              <p:nvPr/>
            </p:nvSpPr>
            <p:spPr>
              <a:xfrm>
                <a:off x="1624955" y="4896988"/>
                <a:ext cx="447388" cy="426695"/>
              </a:xfrm>
              <a:prstGeom prst="ellipse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</p:grp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1023B742-591A-28E2-1AEA-939823C1C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120" y="342940"/>
            <a:ext cx="3078480" cy="934721"/>
          </a:xfrm>
        </p:spPr>
        <p:txBody>
          <a:bodyPr>
            <a:normAutofit/>
          </a:bodyPr>
          <a:lstStyle/>
          <a:p>
            <a:pPr algn="just"/>
            <a:r>
              <a:rPr lang="lv-LV" altLang="lv-LV" sz="3600" u="sng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LVMĢC apskats</a:t>
            </a:r>
            <a:endParaRPr lang="lv-LV" altLang="en-US" sz="1800" u="sng">
              <a:solidFill>
                <a:schemeClr val="accent2">
                  <a:lumMod val="50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4B4705E-1DC3-AAE2-035D-1AAF1150E8CD}"/>
              </a:ext>
            </a:extLst>
          </p:cNvPr>
          <p:cNvSpPr txBox="1"/>
          <p:nvPr/>
        </p:nvSpPr>
        <p:spPr>
          <a:xfrm>
            <a:off x="181082" y="1616075"/>
            <a:ext cx="5411541" cy="1631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lv-LV" sz="180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2025. </a:t>
            </a:r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</a:t>
            </a:r>
            <a:r>
              <a:rPr lang="lv-LV" sz="180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ada maijs → stipri lietains.</a:t>
            </a:r>
          </a:p>
          <a:p>
            <a:pPr algn="just">
              <a:spcBef>
                <a:spcPts val="600"/>
              </a:spcBef>
            </a:pPr>
            <a:r>
              <a:rPr lang="lv-LV" sz="1800" b="1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Vidējais</a:t>
            </a:r>
            <a:r>
              <a:rPr lang="lv-LV" sz="180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nokrišņu daudzums → </a:t>
            </a:r>
            <a:r>
              <a:rPr lang="lv-LV" sz="1800" b="1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86,2 mm</a:t>
            </a:r>
            <a:r>
              <a:rPr lang="lv-LV" b="1">
                <a:solidFill>
                  <a:srgbClr val="C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(maija </a:t>
            </a:r>
            <a:r>
              <a:rPr lang="lv-LV" sz="180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norma Latvijā ir 50,4 mm)</a:t>
            </a:r>
          </a:p>
          <a:p>
            <a:pPr algn="just">
              <a:spcBef>
                <a:spcPts val="600"/>
              </a:spcBef>
            </a:pPr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Daudzās vietās pārsniegta maija nokrišņu daudzuma normas.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C17FF0-41C4-5C61-39B0-BAA0EDA3262B}"/>
              </a:ext>
            </a:extLst>
          </p:cNvPr>
          <p:cNvSpPr txBox="1"/>
          <p:nvPr/>
        </p:nvSpPr>
        <p:spPr>
          <a:xfrm>
            <a:off x="5863713" y="4542727"/>
            <a:ext cx="6248438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lv-LV" sz="17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Visvairāk pagājušajā mēnesī nolija </a:t>
            </a:r>
            <a:r>
              <a:rPr lang="lv-LV" sz="1700" b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Madonā</a:t>
            </a:r>
            <a:r>
              <a:rPr lang="lv-LV" sz="17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→ kopējais reģistrētais nokrišņu daudzums novērojumu stacijā sasniedza </a:t>
            </a:r>
            <a:r>
              <a:rPr lang="lv-LV" sz="1700" b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194,3 mm </a:t>
            </a:r>
            <a:r>
              <a:rPr lang="lv-LV" sz="17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(norma 57,1 mm).</a:t>
            </a:r>
          </a:p>
          <a:p>
            <a:pPr algn="just">
              <a:spcBef>
                <a:spcPts val="600"/>
              </a:spcBef>
            </a:pPr>
            <a:r>
              <a:rPr lang="lv-LV" sz="17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Pārsvarā valsts austrumu daļā, kur nokrišņi bija intensīvāki, nokrišņu daudzums stipri pārsniedza normu – </a:t>
            </a:r>
            <a:r>
              <a:rPr lang="lv-LV" sz="1700" b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Rēzeknē 147 mm </a:t>
            </a:r>
            <a:r>
              <a:rPr lang="lv-LV" sz="17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(norma 60,5 mm), </a:t>
            </a:r>
            <a:r>
              <a:rPr lang="lv-LV" sz="1700" b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Daugavpilī 141,5 mm </a:t>
            </a:r>
            <a:r>
              <a:rPr lang="lv-LV" sz="17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(norma 60,1 mm), </a:t>
            </a:r>
            <a:r>
              <a:rPr lang="lv-LV" sz="1700" b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Sīļi 137,5 mm </a:t>
            </a:r>
            <a:r>
              <a:rPr lang="lv-LV" sz="17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(norma 62,4 mm).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FAD98806-2CF4-0730-9101-7FDE57CE70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9158" y="1"/>
            <a:ext cx="6452842" cy="4399280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8017FC4-F135-ADF4-A8E7-AA54AF6DDF9F}"/>
              </a:ext>
            </a:extLst>
          </p:cNvPr>
          <p:cNvCxnSpPr>
            <a:cxnSpLocks/>
          </p:cNvCxnSpPr>
          <p:nvPr/>
        </p:nvCxnSpPr>
        <p:spPr>
          <a:xfrm>
            <a:off x="9733280" y="304180"/>
            <a:ext cx="165608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itle 1">
            <a:extLst>
              <a:ext uri="{FF2B5EF4-FFF2-40B4-BE49-F238E27FC236}">
                <a16:creationId xmlns:a16="http://schemas.microsoft.com/office/drawing/2014/main" id="{BFD75AA4-66A8-4C27-31AF-6201402ED4FF}"/>
              </a:ext>
            </a:extLst>
          </p:cNvPr>
          <p:cNvSpPr txBox="1">
            <a:spLocks/>
          </p:cNvSpPr>
          <p:nvPr/>
        </p:nvSpPr>
        <p:spPr>
          <a:xfrm>
            <a:off x="3170842" y="897453"/>
            <a:ext cx="2407920" cy="58162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lv-LV" altLang="lv-LV" sz="3400" i="1" u="sng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LIETAVAS</a:t>
            </a:r>
            <a:endParaRPr lang="lv-LV" altLang="en-US" sz="3400" i="1" u="sng">
              <a:solidFill>
                <a:schemeClr val="accent2">
                  <a:lumMod val="50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43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2DE2D8-5C8B-6C05-ABFC-9AB411DAA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1576" y="573204"/>
            <a:ext cx="3078480" cy="934721"/>
          </a:xfrm>
        </p:spPr>
        <p:txBody>
          <a:bodyPr>
            <a:normAutofit/>
          </a:bodyPr>
          <a:lstStyle/>
          <a:p>
            <a:pPr algn="just"/>
            <a:r>
              <a:rPr lang="lv-LV" altLang="lv-LV" sz="3600" u="sng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LVMĢC apskats</a:t>
            </a:r>
            <a:endParaRPr lang="lv-LV" altLang="en-US" sz="1800" u="sng">
              <a:solidFill>
                <a:schemeClr val="accent2">
                  <a:lumMod val="50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BB0E12-1269-3D32-B5AE-22D29B297604}"/>
              </a:ext>
            </a:extLst>
          </p:cNvPr>
          <p:cNvSpPr txBox="1"/>
          <p:nvPr/>
        </p:nvSpPr>
        <p:spPr>
          <a:xfrm>
            <a:off x="5610056" y="301900"/>
            <a:ext cx="6451600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lv-LV" b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Latvijas</a:t>
            </a:r>
            <a:r>
              <a:rPr lang="lv-LV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austrumu daļā pēc nokrišņiem ūdens krājas uz laukiem un zemākajās ieplakās</a:t>
            </a:r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 Upju notece ir palielināta. </a:t>
            </a:r>
            <a:r>
              <a:rPr lang="lv-LV" b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Zemākās vietās saglabāsies ūdens, arī upju palienes ir applūdušas. </a:t>
            </a:r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Lielākās upēs ūdenslīmenis būs ilgstoši paaugstināts, tāpēc spēkā ir dzeltenās pakāpes brīdinājums.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0BB46F-AAAF-88E3-B0FB-E5610957F719}"/>
              </a:ext>
            </a:extLst>
          </p:cNvPr>
          <p:cNvGrpSpPr/>
          <p:nvPr/>
        </p:nvGrpSpPr>
        <p:grpSpPr>
          <a:xfrm>
            <a:off x="103335" y="1990051"/>
            <a:ext cx="8172111" cy="3529806"/>
            <a:chOff x="173354" y="3015735"/>
            <a:chExt cx="8172111" cy="352980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6A5B5F4-DF31-899C-53F5-A386E5B0CB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73354" y="3020021"/>
              <a:ext cx="8172111" cy="3525520"/>
            </a:xfrm>
            <a:prstGeom prst="rect">
              <a:avLst/>
            </a:prstGeom>
            <a:noFill/>
            <a:ln w="6350">
              <a:solidFill>
                <a:schemeClr val="bg2">
                  <a:lumMod val="50000"/>
                </a:schemeClr>
              </a:solidFill>
            </a:ln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7F34B2F-4159-C9E5-FB18-415B8EAACF0D}"/>
                </a:ext>
              </a:extLst>
            </p:cNvPr>
            <p:cNvSpPr txBox="1"/>
            <p:nvPr/>
          </p:nvSpPr>
          <p:spPr>
            <a:xfrm>
              <a:off x="589280" y="3015735"/>
              <a:ext cx="712216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lv-LV" sz="1600" b="1" i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Ūdenslīmeņa gaita Ošā, Aiviekstē, </a:t>
              </a:r>
              <a:r>
                <a:rPr lang="lv-LV" sz="1600" b="1" i="1" err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Vecpalsā</a:t>
              </a:r>
              <a:r>
                <a:rPr lang="lv-LV" sz="1600" b="1" i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 un Daugavā 16.-30.05.2025.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5A08891C-3D5A-6435-1006-D561289AA25F}"/>
              </a:ext>
            </a:extLst>
          </p:cNvPr>
          <p:cNvSpPr txBox="1"/>
          <p:nvPr/>
        </p:nvSpPr>
        <p:spPr>
          <a:xfrm>
            <a:off x="308270" y="5804774"/>
            <a:ext cx="11883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Gaujas augštecē ūdenslīmenis paaugstinājās par 15 cm, bet posmā Valmiera – Carnikava svārstījās ±3 cm robežās.</a:t>
            </a:r>
          </a:p>
          <a:p>
            <a:pPr algn="just"/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Tirzā, </a:t>
            </a:r>
            <a:r>
              <a:rPr lang="lv-LV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Vecpalsā</a:t>
            </a:r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un Vaidavā ūdenslīmeņa kāpums bija par 44…58 cm, bet Amatā pazeminājās par 3 cm.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8A67F1-08C6-0193-8EC5-8FED4220CF7A}"/>
              </a:ext>
            </a:extLst>
          </p:cNvPr>
          <p:cNvSpPr txBox="1"/>
          <p:nvPr/>
        </p:nvSpPr>
        <p:spPr>
          <a:xfrm>
            <a:off x="8275446" y="2303304"/>
            <a:ext cx="378621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Daugavas</a:t>
            </a:r>
            <a:r>
              <a:rPr lang="lv-LV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baseina upēs Latgalē ūdenslīmenis lielākoties paaugstinājās par 6…56 cm, vietām svārstījās ±5 cm robežās.</a:t>
            </a:r>
          </a:p>
          <a:p>
            <a:pPr algn="just"/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Ogrē pie Meņģeles ūdenslīmenis paaugstinājās par 29 cm, bet Ogrē no </a:t>
            </a:r>
            <a:r>
              <a:rPr lang="lv-LV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Lielpēčiem</a:t>
            </a:r>
            <a:r>
              <a:rPr lang="lv-LV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līdz Ogrei, Lielajā Juglā un Mazajā Juglā ūdenslīmenis pazeminājās par 4…11 cm.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BB2B2E2-A5D1-793D-6671-986F86ECD5B7}"/>
              </a:ext>
            </a:extLst>
          </p:cNvPr>
          <p:cNvSpPr txBox="1">
            <a:spLocks/>
          </p:cNvSpPr>
          <p:nvPr/>
        </p:nvSpPr>
        <p:spPr>
          <a:xfrm>
            <a:off x="3130202" y="1137128"/>
            <a:ext cx="2407920" cy="58162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lv-LV" altLang="lv-LV" sz="3400" i="1" u="sng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LIETAVAS</a:t>
            </a:r>
            <a:endParaRPr lang="lv-LV" altLang="en-US" sz="3400" i="1" u="sng">
              <a:solidFill>
                <a:schemeClr val="accent2">
                  <a:lumMod val="50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34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87A41A7-AEEC-CBCC-021D-E1383A118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1576" y="573204"/>
            <a:ext cx="3078480" cy="934721"/>
          </a:xfrm>
        </p:spPr>
        <p:txBody>
          <a:bodyPr>
            <a:normAutofit/>
          </a:bodyPr>
          <a:lstStyle/>
          <a:p>
            <a:pPr algn="just"/>
            <a:r>
              <a:rPr lang="lv-LV" altLang="lv-LV" sz="3600" u="sng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LVMĢC apskats</a:t>
            </a:r>
            <a:endParaRPr lang="lv-LV" altLang="en-US" sz="1800" u="sng">
              <a:solidFill>
                <a:schemeClr val="accent2">
                  <a:lumMod val="50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4F42328-71A7-6BF8-FA69-75203ED1E50F}"/>
              </a:ext>
            </a:extLst>
          </p:cNvPr>
          <p:cNvSpPr txBox="1">
            <a:spLocks/>
          </p:cNvSpPr>
          <p:nvPr/>
        </p:nvSpPr>
        <p:spPr>
          <a:xfrm>
            <a:off x="3130202" y="1137128"/>
            <a:ext cx="2407920" cy="58162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lv-LV" altLang="lv-LV" sz="3400" i="1" u="sng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SALNAS</a:t>
            </a:r>
            <a:endParaRPr lang="lv-LV" altLang="en-US" sz="3400" i="1" u="sng">
              <a:solidFill>
                <a:schemeClr val="accent2">
                  <a:lumMod val="50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656AD4C-DE4B-9827-13BF-D175A46EE349}"/>
              </a:ext>
            </a:extLst>
          </p:cNvPr>
          <p:cNvGrpSpPr/>
          <p:nvPr/>
        </p:nvGrpSpPr>
        <p:grpSpPr>
          <a:xfrm>
            <a:off x="86360" y="3877904"/>
            <a:ext cx="12019280" cy="2798530"/>
            <a:chOff x="86360" y="3877904"/>
            <a:chExt cx="12019280" cy="279853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F9E18F5-A67D-1633-AE31-36D649D18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6360" y="4247236"/>
              <a:ext cx="12019280" cy="2429198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856F174-00B4-C39E-12DE-DC83A18FBBC5}"/>
                </a:ext>
              </a:extLst>
            </p:cNvPr>
            <p:cNvSpPr txBox="1"/>
            <p:nvPr/>
          </p:nvSpPr>
          <p:spPr>
            <a:xfrm>
              <a:off x="86360" y="3877904"/>
              <a:ext cx="67326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lv-LV" b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Minimālā temperatūra, 2025. gada maijs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B819B9B-C227-270B-D15A-2CC76087B9AD}"/>
              </a:ext>
            </a:extLst>
          </p:cNvPr>
          <p:cNvGrpSpPr/>
          <p:nvPr/>
        </p:nvGrpSpPr>
        <p:grpSpPr>
          <a:xfrm>
            <a:off x="6861034" y="388538"/>
            <a:ext cx="5533520" cy="3113846"/>
            <a:chOff x="6861034" y="388538"/>
            <a:chExt cx="5533520" cy="311384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EBBC197-7C98-7933-AE1E-E6D6A3B993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13400" y="757870"/>
              <a:ext cx="4683348" cy="274451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0768491-0768-1E88-B4BF-7DF2A4B2861D}"/>
                </a:ext>
              </a:extLst>
            </p:cNvPr>
            <p:cNvSpPr txBox="1"/>
            <p:nvPr/>
          </p:nvSpPr>
          <p:spPr>
            <a:xfrm>
              <a:off x="6861034" y="388538"/>
              <a:ext cx="55335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lv-LV" b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Zāles virskārtas minimālā temperatūra, 2025. gada maijs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132A4317-8595-30EF-0E97-13B3806A90E4}"/>
              </a:ext>
            </a:extLst>
          </p:cNvPr>
          <p:cNvSpPr txBox="1"/>
          <p:nvPr/>
        </p:nvSpPr>
        <p:spPr>
          <a:xfrm>
            <a:off x="86360" y="1799194"/>
            <a:ext cx="6732608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lv-LV" sz="17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Maija 1. dekādē vidējā gaisa temperatūra Latvijā bija +6,4 °C, kas ir 3,5 °C zem dekādes normas. Dekādes minimālā gaisa temperatūra −4,8 °C tika novērota 9. maijā Daugavpilī.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31857A-732A-0877-B86C-1DE681031377}"/>
              </a:ext>
            </a:extLst>
          </p:cNvPr>
          <p:cNvSpPr txBox="1"/>
          <p:nvPr/>
        </p:nvSpPr>
        <p:spPr>
          <a:xfrm>
            <a:off x="128426" y="2744598"/>
            <a:ext cx="6732608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lv-LV" sz="17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Maija 2. dekādē vidējā gaisa temperatūra Latvijā bija +8,7 °C, kas ir 2,6 °C zem dekādes normas. Dekādes minimālā gaisa temperatūra −2,2 °C tika novērota 13. maijā Rucavā.</a:t>
            </a:r>
          </a:p>
        </p:txBody>
      </p:sp>
    </p:spTree>
    <p:extLst>
      <p:ext uri="{BB962C8B-B14F-4D97-AF65-F5344CB8AC3E}">
        <p14:creationId xmlns:p14="http://schemas.microsoft.com/office/powerpoint/2010/main" val="288386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B323AB5-C1F1-6E6A-49AB-AAAD8473B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2376" y="493376"/>
            <a:ext cx="9375944" cy="554556"/>
          </a:xfrm>
        </p:spPr>
        <p:txBody>
          <a:bodyPr>
            <a:normAutofit fontScale="90000"/>
          </a:bodyPr>
          <a:lstStyle/>
          <a:p>
            <a:pPr algn="just"/>
            <a:r>
              <a:rPr lang="lv-LV" altLang="lv-LV" sz="3600" u="sng">
                <a:solidFill>
                  <a:schemeClr val="accent2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Zemkopības ministrijai nepieciešams APZINĀT situāciju!!!</a:t>
            </a:r>
            <a:endParaRPr lang="lv-LV" altLang="en-US" sz="1800" u="sng">
              <a:solidFill>
                <a:schemeClr val="accent2">
                  <a:lumMod val="50000"/>
                </a:schemeClr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9AF7AD-4C92-69B4-73C1-1C56D939838E}"/>
              </a:ext>
            </a:extLst>
          </p:cNvPr>
          <p:cNvGrpSpPr/>
          <p:nvPr/>
        </p:nvGrpSpPr>
        <p:grpSpPr>
          <a:xfrm>
            <a:off x="237421" y="1434183"/>
            <a:ext cx="11720899" cy="2992710"/>
            <a:chOff x="471101" y="1139821"/>
            <a:chExt cx="11720899" cy="2992710"/>
          </a:xfrm>
        </p:grpSpPr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93269E78-B047-1A80-4717-68679E14BE36}"/>
                </a:ext>
              </a:extLst>
            </p:cNvPr>
            <p:cNvSpPr/>
            <p:nvPr/>
          </p:nvSpPr>
          <p:spPr>
            <a:xfrm>
              <a:off x="1601068" y="1813965"/>
              <a:ext cx="2682240" cy="1239520"/>
            </a:xfrm>
            <a:prstGeom prst="rightArrow">
              <a:avLst/>
            </a:prstGeom>
            <a:solidFill>
              <a:srgbClr val="FF505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2600" b="1" u="sng">
                  <a:solidFill>
                    <a:schemeClr val="tx1"/>
                  </a:solidFill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3.-27.06.2025.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9394B2A-F76E-807C-13AE-1174CB372BE6}"/>
                </a:ext>
              </a:extLst>
            </p:cNvPr>
            <p:cNvGrpSpPr/>
            <p:nvPr/>
          </p:nvGrpSpPr>
          <p:grpSpPr>
            <a:xfrm>
              <a:off x="4444132" y="1139821"/>
              <a:ext cx="4389120" cy="2218059"/>
              <a:chOff x="4860692" y="1210941"/>
              <a:chExt cx="4389120" cy="2218059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AAD4345-210B-E7F0-6A1C-A52A223706F9}"/>
                  </a:ext>
                </a:extLst>
              </p:cNvPr>
              <p:cNvSpPr txBox="1"/>
              <p:nvPr/>
            </p:nvSpPr>
            <p:spPr>
              <a:xfrm>
                <a:off x="5170969" y="1210941"/>
                <a:ext cx="373888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lv-LV" sz="2400" b="1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rPr>
                  <a:t>LAD EPS vai mobilajā lietotnē</a:t>
                </a:r>
              </a:p>
            </p:txBody>
          </p: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1D0A665F-4B71-F693-A106-FB72BB1D5036}"/>
                  </a:ext>
                </a:extLst>
              </p:cNvPr>
              <p:cNvGrpSpPr/>
              <p:nvPr/>
            </p:nvGrpSpPr>
            <p:grpSpPr>
              <a:xfrm>
                <a:off x="4860692" y="1649106"/>
                <a:ext cx="4389120" cy="1779894"/>
                <a:chOff x="3901440" y="1397950"/>
                <a:chExt cx="4389120" cy="1779894"/>
              </a:xfrm>
            </p:grpSpPr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F377CD9-92DE-ED21-A017-9F002CDD1DD4}"/>
                    </a:ext>
                  </a:extLst>
                </p:cNvPr>
                <p:cNvSpPr txBox="1"/>
                <p:nvPr/>
              </p:nvSpPr>
              <p:spPr>
                <a:xfrm>
                  <a:off x="4003040" y="1421450"/>
                  <a:ext cx="4195286" cy="646331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lv-LV" b="1"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rPr>
                    <a:t>Informācija par 2025. gada maija plūdu un salnu skartajām teritorijām:</a:t>
                  </a:r>
                </a:p>
              </p:txBody>
            </p:sp>
            <p:sp>
              <p:nvSpPr>
                <p:cNvPr id="10" name="Rectangle: Rounded Corners 9">
                  <a:extLst>
                    <a:ext uri="{FF2B5EF4-FFF2-40B4-BE49-F238E27FC236}">
                      <a16:creationId xmlns:a16="http://schemas.microsoft.com/office/drawing/2014/main" id="{EBEFAC75-32A0-9DF5-EDEF-C0C680BBE3C9}"/>
                    </a:ext>
                  </a:extLst>
                </p:cNvPr>
                <p:cNvSpPr/>
                <p:nvPr/>
              </p:nvSpPr>
              <p:spPr>
                <a:xfrm>
                  <a:off x="3901440" y="1397950"/>
                  <a:ext cx="4389120" cy="1742439"/>
                </a:xfrm>
                <a:prstGeom prst="roundRect">
                  <a:avLst/>
                </a:prstGeom>
                <a:noFill/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v-LV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2F483513-A238-75DA-CEB3-2119A4DF1EC8}"/>
                    </a:ext>
                  </a:extLst>
                </p:cNvPr>
                <p:cNvSpPr txBox="1"/>
                <p:nvPr/>
              </p:nvSpPr>
              <p:spPr>
                <a:xfrm>
                  <a:off x="3983514" y="1977515"/>
                  <a:ext cx="4195286" cy="120032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285750" indent="-285750" algn="just">
                    <a:buFont typeface="Arial" panose="020B0604020202020204" pitchFamily="34" charset="0"/>
                    <a:buChar char="•"/>
                  </a:pPr>
                  <a:r>
                    <a:rPr lang="lv-LV" b="1" i="1"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rPr>
                    <a:t>salnās</a:t>
                  </a:r>
                  <a:r>
                    <a:rPr lang="lv-LV" i="1"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rPr>
                    <a:t> cietušie augļi, ogas, dārzeņi</a:t>
                  </a:r>
                </a:p>
                <a:p>
                  <a:pPr marL="285750" indent="-285750" algn="just">
                    <a:buFont typeface="Arial" panose="020B0604020202020204" pitchFamily="34" charset="0"/>
                    <a:buChar char="•"/>
                  </a:pPr>
                  <a:r>
                    <a:rPr lang="lv-LV" b="1" i="1"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rPr>
                    <a:t>lietavās</a:t>
                  </a:r>
                  <a:r>
                    <a:rPr lang="lv-LV" i="1"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rPr>
                    <a:t> skartie sējumi un stādījumi</a:t>
                  </a:r>
                </a:p>
                <a:p>
                  <a:pPr marL="285750" indent="-285750" algn="just">
                    <a:buFont typeface="Arial" panose="020B0604020202020204" pitchFamily="34" charset="0"/>
                    <a:buChar char="•"/>
                  </a:pPr>
                  <a:r>
                    <a:rPr lang="lv-LV" b="1" i="1"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rPr>
                    <a:t>lietavās</a:t>
                  </a:r>
                  <a:r>
                    <a:rPr lang="lv-LV" i="1"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rPr>
                    <a:t> skartās platības, kuras nav apsētas vai apstādītas </a:t>
                  </a:r>
                </a:p>
              </p:txBody>
            </p:sp>
          </p:grpSp>
        </p:grpSp>
        <p:pic>
          <p:nvPicPr>
            <p:cNvPr id="17" name="Graphic 16" descr="Farmer male with solid fill">
              <a:extLst>
                <a:ext uri="{FF2B5EF4-FFF2-40B4-BE49-F238E27FC236}">
                  <a16:creationId xmlns:a16="http://schemas.microsoft.com/office/drawing/2014/main" id="{7AAACC6E-35F8-49D1-0BBF-C2FBAC080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71101" y="1851718"/>
              <a:ext cx="1148080" cy="1148080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55009B7-42C3-6E60-1383-EA0290F96DC4}"/>
                </a:ext>
              </a:extLst>
            </p:cNvPr>
            <p:cNvSpPr txBox="1"/>
            <p:nvPr/>
          </p:nvSpPr>
          <p:spPr>
            <a:xfrm>
              <a:off x="9424638" y="1577986"/>
              <a:ext cx="2767362" cy="255454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 algn="l">
                <a:buFont typeface="Calibri Light" panose="020F0302020204030204" pitchFamily="34" charset="0"/>
                <a:buChar char="→"/>
              </a:pPr>
              <a:r>
                <a:rPr lang="lv-LV" sz="1600" i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cietušā</a:t>
              </a:r>
              <a:r>
                <a:rPr lang="lv-LV" sz="1600" b="0" i="0">
                  <a:solidFill>
                    <a:srgbClr val="212529"/>
                  </a:solidFill>
                  <a:effectLst/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lv-LV" sz="1600" i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lauku fotoattēls ar ģeotelpiskajām koordinātēm</a:t>
              </a:r>
            </a:p>
            <a:p>
              <a:pPr marL="285750" indent="-285750" algn="l">
                <a:buFont typeface="Calibri Light" panose="020F0302020204030204" pitchFamily="34" charset="0"/>
                <a:buChar char="→"/>
              </a:pPr>
              <a:r>
                <a:rPr lang="lv-LV" sz="1600" i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lauku numurs</a:t>
              </a:r>
            </a:p>
            <a:p>
              <a:pPr marL="285750" indent="-285750" algn="l">
                <a:buFont typeface="Calibri Light" panose="020F0302020204030204" pitchFamily="34" charset="0"/>
                <a:buChar char="→"/>
              </a:pPr>
              <a:r>
                <a:rPr lang="lv-LV" sz="1600" i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kultūraugs</a:t>
              </a:r>
            </a:p>
            <a:p>
              <a:pPr marL="285750" indent="-285750" algn="l">
                <a:buFont typeface="Calibri Light" panose="020F0302020204030204" pitchFamily="34" charset="0"/>
                <a:buChar char="→"/>
              </a:pPr>
              <a:r>
                <a:rPr lang="lv-LV" sz="1600" i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visa lauka platība ha</a:t>
              </a:r>
            </a:p>
            <a:p>
              <a:pPr marL="285750" indent="-285750" algn="l">
                <a:buFont typeface="Calibri Light" panose="020F0302020204030204" pitchFamily="34" charset="0"/>
                <a:buChar char="→"/>
              </a:pPr>
              <a:r>
                <a:rPr lang="lv-LV" sz="1600" i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cietusī lauka daļa procentuāli</a:t>
              </a:r>
            </a:p>
            <a:p>
              <a:pPr marL="285750" indent="-285750" algn="l">
                <a:buFont typeface="Calibri Light" panose="020F0302020204030204" pitchFamily="34" charset="0"/>
                <a:buChar char="→"/>
              </a:pPr>
              <a:r>
                <a:rPr lang="lv-LV" sz="1600" i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kā arī var uzrakstīt komentāru (piezīmes)</a:t>
              </a:r>
            </a:p>
          </p:txBody>
        </p:sp>
        <p:sp>
          <p:nvSpPr>
            <p:cNvPr id="21" name="Arrow: Right 20">
              <a:extLst>
                <a:ext uri="{FF2B5EF4-FFF2-40B4-BE49-F238E27FC236}">
                  <a16:creationId xmlns:a16="http://schemas.microsoft.com/office/drawing/2014/main" id="{25C19BEE-8BE2-50E6-62F0-4F4DB92BBE4E}"/>
                </a:ext>
              </a:extLst>
            </p:cNvPr>
            <p:cNvSpPr/>
            <p:nvPr/>
          </p:nvSpPr>
          <p:spPr>
            <a:xfrm>
              <a:off x="8892513" y="1601486"/>
              <a:ext cx="419534" cy="646331"/>
            </a:xfrm>
            <a:prstGeom prst="rightArrow">
              <a:avLst/>
            </a:prstGeom>
            <a:solidFill>
              <a:srgbClr val="FF505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600" b="1" u="sng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6F267C7-E76E-42CA-2F59-A9EB0A6ECEE7}"/>
              </a:ext>
            </a:extLst>
          </p:cNvPr>
          <p:cNvGrpSpPr/>
          <p:nvPr/>
        </p:nvGrpSpPr>
        <p:grpSpPr>
          <a:xfrm>
            <a:off x="1164866" y="5354483"/>
            <a:ext cx="10061382" cy="1200329"/>
            <a:chOff x="588404" y="5240138"/>
            <a:chExt cx="10061382" cy="1200329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74E816C-84E2-F06E-0A0F-54C44A6210E3}"/>
                </a:ext>
              </a:extLst>
            </p:cNvPr>
            <p:cNvSpPr txBox="1"/>
            <p:nvPr/>
          </p:nvSpPr>
          <p:spPr>
            <a:xfrm>
              <a:off x="1542214" y="5240138"/>
              <a:ext cx="9107572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lv-LV" sz="2400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Ceturtdien → </a:t>
              </a:r>
              <a:r>
                <a:rPr lang="lv-LV" sz="2400" b="1" u="sng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5.jūnijā plkst.13.00 </a:t>
              </a:r>
              <a:r>
                <a:rPr lang="lv-LV" sz="2400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→ būs </a:t>
              </a:r>
              <a:r>
                <a:rPr lang="lv-LV" sz="2400" i="1" err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vebinārs</a:t>
              </a:r>
              <a:r>
                <a:rPr lang="lv-LV" sz="2400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, kurā LAD eksperti stāstīs par to, kā pareizi aizpildīt informāciju par postījumiem, izmantojot LAD mobilo lietotni vai EPS</a:t>
              </a:r>
            </a:p>
          </p:txBody>
        </p: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B2AE4B33-6E3E-B649-F1A3-5C5743792E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8404" y="5365401"/>
              <a:ext cx="953810" cy="949802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F2337C1-6B91-EC07-5B8F-826AF6ACB801}"/>
              </a:ext>
            </a:extLst>
          </p:cNvPr>
          <p:cNvGrpSpPr/>
          <p:nvPr/>
        </p:nvGrpSpPr>
        <p:grpSpPr>
          <a:xfrm>
            <a:off x="464022" y="3652242"/>
            <a:ext cx="7171211" cy="1320868"/>
            <a:chOff x="464022" y="3652242"/>
            <a:chExt cx="7171211" cy="1320868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10201D9-C959-DBFF-6686-0ED5DD73E33A}"/>
                </a:ext>
              </a:extLst>
            </p:cNvPr>
            <p:cNvSpPr txBox="1"/>
            <p:nvPr/>
          </p:nvSpPr>
          <p:spPr>
            <a:xfrm>
              <a:off x="464022" y="4371669"/>
              <a:ext cx="717121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lv-LV" sz="2400" b="1">
                  <a:latin typeface="Calibri Light" panose="020F0302020204030204" pitchFamily="34" charset="0"/>
                  <a:ea typeface="Calibri Light" panose="020F0302020204030204" pitchFamily="34" charset="0"/>
                  <a:cs typeface="Calibri Light" panose="020F0302020204030204" pitchFamily="34" charset="0"/>
                </a:rPr>
                <a:t>Nepieciešamības gadījumā – apsekošana līdz 25.07.</a:t>
              </a:r>
              <a:endParaRPr lang="lv-LV" sz="2400" b="1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322A88D7-727B-CD4B-4C13-901A14BA8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7301" y="3652242"/>
              <a:ext cx="368319" cy="13208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5060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EC4BA95-BC84-F698-E73B-392BF122F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Platību maksājumu iesniegums - scenāriji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4846226-A413-2467-E805-54ACC9960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Ja saimnieks izvēlās atstāt cietušo kultūraugu, tad platību pieteikums NAV jāmaina un viņš saņem visus par šo platību pienākošos kultūraugus</a:t>
            </a:r>
          </a:p>
          <a:p>
            <a:r>
              <a:rPr lang="lv-LV" dirty="0"/>
              <a:t>Ja saimnieks izvēlās platību pārsēt vai atstāt papuvē, tad viņš norāda jauno kultūraugu un saņem visus maksājumus par šo jauno kultūraugu.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81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BD6FC-6B90-25A7-94D3-1B4A397C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080" y="228600"/>
            <a:ext cx="8818880" cy="1010920"/>
          </a:xfrm>
        </p:spPr>
        <p:txBody>
          <a:bodyPr>
            <a:noAutofit/>
          </a:bodyPr>
          <a:lstStyle/>
          <a:p>
            <a:r>
              <a:rPr lang="lv-LV" sz="36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Paredzamās izmaiņas </a:t>
            </a:r>
            <a:r>
              <a:rPr lang="lv-LV" sz="3600">
                <a:solidFill>
                  <a:srgbClr val="C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2025.gadā – tiešie maksājumi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9A3FD-7B15-511B-1E77-930A507B7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603" y="1618454"/>
            <a:ext cx="11376917" cy="5112545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lv-LV" sz="2200" b="1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① </a:t>
            </a:r>
            <a:r>
              <a:rPr lang="lv-LV" sz="2200" b="1" kern="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Atbalsttiesīga</a:t>
            </a:r>
            <a:r>
              <a:rPr lang="lv-LV" sz="2200" b="1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platība tiešajiem un </a:t>
            </a:r>
            <a:r>
              <a:rPr lang="lv-LV" sz="2200" b="1" kern="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agrovides</a:t>
            </a:r>
            <a:r>
              <a:rPr lang="lv-LV" sz="2200" b="1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maksājumiem:</a:t>
            </a:r>
          </a:p>
          <a:p>
            <a:r>
              <a:rPr lang="lv-LV" sz="2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📅 </a:t>
            </a:r>
            <a:r>
              <a:rPr lang="lv-LV" sz="2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atbalsttiesīga</a:t>
            </a:r>
            <a:r>
              <a:rPr lang="lv-LV" sz="2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ir </a:t>
            </a:r>
            <a:r>
              <a:rPr lang="lv-LV" sz="2200" kern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papuve</a:t>
            </a:r>
            <a:r>
              <a:rPr lang="lv-LV" sz="2200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(</a:t>
            </a:r>
            <a:r>
              <a:rPr lang="lv-LV" sz="2200" kern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kuru ierīko iepriekšējā gada zālājos), kas apstrādāta arī pēc noteiktā termiņa 30. maija</a:t>
            </a:r>
            <a:r>
              <a:rPr lang="lv-LV" sz="2200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;</a:t>
            </a:r>
            <a:endParaRPr lang="lv-LV" sz="2200" kern="0" dirty="0"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lv-LV" sz="2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🌧️</a:t>
            </a:r>
            <a:r>
              <a:rPr lang="lv-LV" sz="2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atbalsttiesīgas</a:t>
            </a:r>
            <a:r>
              <a:rPr lang="lv-LV" sz="2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ir arī </a:t>
            </a:r>
            <a:r>
              <a:rPr lang="lv-LV" sz="2200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izslīkušās lauka daļas, ja pārējā lauka daļā ir konstatējams deklarētais kultūraugs.</a:t>
            </a:r>
          </a:p>
          <a:p>
            <a:endParaRPr lang="lv-LV" sz="1900" kern="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lv-LV" sz="2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② EKO2 par ekoloģiski nozīmīgu platību </a:t>
            </a:r>
            <a:r>
              <a:rPr lang="lv-LV" sz="2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par zaļmēslojuma papuves platību piešķir par platību līdz </a:t>
            </a:r>
            <a:r>
              <a:rPr lang="lv-LV" sz="2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30% no aramzemes </a:t>
            </a:r>
            <a:r>
              <a:rPr lang="lv-LV" sz="2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(iepriekš – 10%)</a:t>
            </a:r>
            <a:r>
              <a:rPr lang="lv-LV" sz="2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endParaRPr lang="lv-LV" sz="1900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lv-LV" sz="2200" b="1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③</a:t>
            </a:r>
            <a:r>
              <a:rPr lang="lv-LV" sz="2200" b="1" kern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ģeotelpiskais iesniegums:</a:t>
            </a:r>
          </a:p>
          <a:p>
            <a:r>
              <a:rPr lang="lv-LV" sz="2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📅 iesniegumu </a:t>
            </a:r>
            <a:r>
              <a:rPr lang="lv-LV" sz="2200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var sniegt līdz 30.jūnijam, nepiemērojot atbalsta samazinājumu par novēlotu iesnieguma iesniegšanu (iepriekš līdz </a:t>
            </a:r>
            <a:r>
              <a:rPr lang="lv-LV" sz="2200" kern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16.jūnijam </a:t>
            </a:r>
            <a:r>
              <a:rPr lang="lv-LV" sz="2200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ar atbalsta samazinājumu);</a:t>
            </a:r>
          </a:p>
          <a:p>
            <a:r>
              <a:rPr lang="lv-LV" sz="2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🌱iesniegumā </a:t>
            </a:r>
            <a:r>
              <a:rPr lang="lv-LV" sz="2200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norāda tā kultūrauga kodu, kurš konkrētajā laukā aug vai ir iesēts līdz </a:t>
            </a:r>
            <a:r>
              <a:rPr lang="lv-LV" sz="2200" kern="0" dirty="0" smtClea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15.jūlijam </a:t>
            </a:r>
            <a:r>
              <a:rPr lang="lv-LV" sz="2200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(iepriekš 25.jūnijs);</a:t>
            </a:r>
          </a:p>
          <a:p>
            <a:endParaRPr lang="lv-LV" sz="1900" kern="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lv-LV" sz="2200" b="1" kern="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④</a:t>
            </a:r>
            <a:r>
              <a:rPr lang="lv-LV" sz="2200" b="1" kern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Sēklaudzēšanas lauku apskates iesniegums VAAD:</a:t>
            </a:r>
          </a:p>
          <a:p>
            <a:r>
              <a:rPr lang="lv-LV" sz="2200" dirty="0">
                <a:latin typeface="Calibri Light"/>
                <a:ea typeface="Calibri Light"/>
                <a:cs typeface="Calibri Light"/>
              </a:rPr>
              <a:t>📅 </a:t>
            </a:r>
            <a:r>
              <a:rPr lang="lv-LV" sz="2200" kern="0" dirty="0">
                <a:effectLst/>
                <a:latin typeface="Calibri Light"/>
                <a:ea typeface="Calibri Light"/>
                <a:cs typeface="Calibri Light"/>
              </a:rPr>
              <a:t>iesniedzams līdz 30.jūnijam (iepriekš </a:t>
            </a:r>
            <a:r>
              <a:rPr lang="lv-LV" sz="2200" kern="0" dirty="0">
                <a:latin typeface="Calibri Light"/>
                <a:ea typeface="Calibri Light"/>
                <a:cs typeface="Calibri Light"/>
              </a:rPr>
              <a:t>25</a:t>
            </a:r>
            <a:r>
              <a:rPr lang="lv-LV" sz="2200" kern="0" dirty="0">
                <a:effectLst/>
                <a:latin typeface="Calibri Light"/>
                <a:ea typeface="Calibri Light"/>
                <a:cs typeface="Calibri Light"/>
              </a:rPr>
              <a:t>.maijs) par 2025.gadā sētiem vai stādītiem kultūraugiem, </a:t>
            </a:r>
          </a:p>
          <a:p>
            <a:r>
              <a:rPr lang="lv-LV" sz="2200" kern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ja vien tie nav sasnieguši tādu attīstības fāzi, kurā nav iespējams konstatēt šķirnes atšķirības.</a:t>
            </a:r>
          </a:p>
          <a:p>
            <a:endParaRPr lang="lv-LV" sz="2200" kern="0" dirty="0"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264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BD96E-CCE0-F71E-8177-F60D9796B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EKO 3 – Ainavu elementi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2212C-9263-1D80-99DA-FC57594BA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Ainavu elementu iezīmēšana pagarināta līdz 30.jūnijam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C621A8-F3F3-24C3-4F6D-126D80B4BE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DD0B28-BC74-8230-23E2-C2177896C34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8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BD6FC-6B90-25A7-94D3-1B4A397C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4516" y="533400"/>
            <a:ext cx="8789324" cy="1036642"/>
          </a:xfrm>
        </p:spPr>
        <p:txBody>
          <a:bodyPr>
            <a:noAutofit/>
          </a:bodyPr>
          <a:lstStyle/>
          <a:p>
            <a:r>
              <a:rPr lang="lv-LV" sz="36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Paredzamās izmaiņas </a:t>
            </a:r>
            <a:r>
              <a:rPr lang="lv-LV" sz="3600">
                <a:solidFill>
                  <a:srgbClr val="C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2025.gadā – marķētā dīzeļdegviela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9A3FD-7B15-511B-1E77-930A507B7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541" y="2423788"/>
            <a:ext cx="11376917" cy="1279532"/>
          </a:xfrm>
        </p:spPr>
        <p:txBody>
          <a:bodyPr>
            <a:normAutofit/>
          </a:bodyPr>
          <a:lstStyle/>
          <a:p>
            <a:pPr algn="just"/>
            <a:r>
              <a:rPr lang="lv-LV" sz="2200" b="1" kern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① </a:t>
            </a:r>
            <a:r>
              <a:rPr lang="lv-LV" sz="240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Administrējot atbalstu, kas paredz marķētās dīzeļdegvielas ar samazinātu akcīzes nodokļa likmi piešķiršanu 2025./2026. saimnieciskajam gadam, </a:t>
            </a:r>
            <a:r>
              <a:rPr lang="lv-LV" sz="2400" b="1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nepiešķirt minēto dīzeļdegvielu par tām papuves platībām, kas pārsniedz 30 procentu ierobežojumu</a:t>
            </a:r>
            <a:r>
              <a:rPr lang="lv-LV" sz="240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lv-LV" sz="1900" kern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endParaRPr lang="lv-LV" sz="1900" kern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289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6937f-5fad-41b5-858f-0c3a45b64c56">
      <Terms xmlns="http://schemas.microsoft.com/office/infopath/2007/PartnerControls"/>
    </lcf76f155ced4ddcb4097134ff3c332f>
    <TaxCatchAll xmlns="ccaf4d2a-6e75-4505-bb7b-a920f961316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7341EB2B0760614F87A39784E4C6EA14" ma:contentTypeVersion="13" ma:contentTypeDescription="Izveidot jaunu dokumentu." ma:contentTypeScope="" ma:versionID="fa788cf00a142e86ddc1651a88ec4b88">
  <xsd:schema xmlns:xsd="http://www.w3.org/2001/XMLSchema" xmlns:xs="http://www.w3.org/2001/XMLSchema" xmlns:p="http://schemas.microsoft.com/office/2006/metadata/properties" xmlns:ns2="ccaf4d2a-6e75-4505-bb7b-a920f961316a" xmlns:ns3="bb46937f-5fad-41b5-858f-0c3a45b64c56" targetNamespace="http://schemas.microsoft.com/office/2006/metadata/properties" ma:root="true" ma:fieldsID="883986e147739ac1520576fb4b71a8c7" ns2:_="" ns3:_="">
    <xsd:import namespace="ccaf4d2a-6e75-4505-bb7b-a920f961316a"/>
    <xsd:import namespace="bb46937f-5fad-41b5-858f-0c3a45b64c5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af4d2a-6e75-4505-bb7b-a920f961316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0961d09-0167-4512-8a2f-e7761ebc1551}" ma:internalName="TaxCatchAll" ma:showField="CatchAllData" ma:web="ccaf4d2a-6e75-4505-bb7b-a920f96131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6937f-5fad-41b5-858f-0c3a45b64c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Attēlu atzīmes" ma:readOnly="false" ma:fieldId="{5cf76f15-5ced-4ddc-b409-7134ff3c332f}" ma:taxonomyMulti="true" ma:sspId="f64b0a3e-10fb-4f15-b313-4a518fecee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D475BA-B6AE-48FC-A4AD-083B76D03087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ccaf4d2a-6e75-4505-bb7b-a920f961316a"/>
    <ds:schemaRef ds:uri="http://schemas.openxmlformats.org/package/2006/metadata/core-properties"/>
    <ds:schemaRef ds:uri="http://www.w3.org/XML/1998/namespace"/>
    <ds:schemaRef ds:uri="bb46937f-5fad-41b5-858f-0c3a45b64c56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D570E65-6C60-4E5A-AD8F-2483F30D32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261630-22F5-49EE-960F-EDA923307D99}">
  <ds:schemaRefs>
    <ds:schemaRef ds:uri="bb46937f-5fad-41b5-858f-0c3a45b64c56"/>
    <ds:schemaRef ds:uri="ccaf4d2a-6e75-4505-bb7b-a920f961316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735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Calibri Light</vt:lpstr>
      <vt:lpstr>Times New Roman</vt:lpstr>
      <vt:lpstr>Verdana</vt:lpstr>
      <vt:lpstr>Office Theme</vt:lpstr>
      <vt:lpstr>Par krīzes situāciju lauksaimniecībā dēļ 2025. gada pavasara nelabvēlīgiem laikapstākļiem un risinājumiem</vt:lpstr>
      <vt:lpstr>LVMĢC apskats</vt:lpstr>
      <vt:lpstr>LVMĢC apskats</vt:lpstr>
      <vt:lpstr>LVMĢC apskats</vt:lpstr>
      <vt:lpstr>Zemkopības ministrijai nepieciešams APZINĀT situāciju!!!</vt:lpstr>
      <vt:lpstr>Platību maksājumu iesniegums - scenāriji</vt:lpstr>
      <vt:lpstr>Paredzamās izmaiņas 2025.gadā – tiešie maksājumi</vt:lpstr>
      <vt:lpstr>EKO 3 – Ainavu elementi</vt:lpstr>
      <vt:lpstr>Paredzamās izmaiņas 2025.gadā – marķētā dīzeļdegviela</vt:lpstr>
      <vt:lpstr> Paldies par uzmanību!</vt:lpstr>
    </vt:vector>
  </TitlesOfParts>
  <Company>Zemkopības Ministrija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krīzes situāciju lauksaimniecībā dēļ 2025. gada pavasara nelabvēlīgiem laikapstākļiem un risinājumiem</dc:title>
  <dc:creator>Elīna Dimanta</dc:creator>
  <cp:lastModifiedBy>Kristīne Ilgaža</cp:lastModifiedBy>
  <cp:revision>4</cp:revision>
  <dcterms:created xsi:type="dcterms:W3CDTF">2025-06-03T13:57:13Z</dcterms:created>
  <dcterms:modified xsi:type="dcterms:W3CDTF">2025-06-05T10:56:25Z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0x0101007341EB2B0760614F87A39784E4C6EA14</vt:lpwstr>
  </property>
  <property fmtid="{D5CDD505-2E9C-101B-9397-08002B2CF9AE}" pid="3" name="MediaServiceImageTags">
    <vt:lpwstr/>
  </property>
</Properties>
</file>