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173B4AE-2517-E478-8110-57BE81B9A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77F4F243-4190-5B71-E8FE-26F10C679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791A334-2473-0EE7-21EE-2697D72C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9AF30F2-36FD-1287-6378-EF198014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5E59E4B-7351-21A1-2CC5-6A067BFF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C655D4-4574-3941-F30B-E9C8C8BA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1123FDBD-DFA4-15EF-A2D2-376CC25BC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8F3F01B-A10A-B67F-D95F-2315EB51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29BB7A6-17DE-5E23-4090-030F36B8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7EC1D54-B1FA-DB9A-E36B-B41C09CC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DF9F772D-6D4F-1446-C9A7-EAF89A482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D882B04B-0650-B3C9-BB3A-4153DBF5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0D60B35-633F-B313-3B93-E37385AF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278D8C8-AA4F-F134-4BE7-67425289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1859202-1557-6F29-447D-D374DA06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86DD663-8004-59A7-0836-FBB76E12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9E9B1F-6359-6E6E-1C90-FA0E316C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E9678A6-820C-83A4-6316-F994B0E0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78977B5-D43E-81BD-1867-FC82B15E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7CF14B4-DEB5-480F-319A-8F17790D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B73A7B-19FD-DEB6-7A57-47059335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A2EFC26-68C0-94E2-3BA5-0141977A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A474585-1B02-59EC-9A95-0C136765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862D5E9-B458-083D-4E73-A085B532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0D7AD91-7FA3-2DBA-2027-768935C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2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D108972-8696-B8C3-F7B9-31277623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E77C086-4357-A5C3-FF50-03DDC9D79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F1E98B1-5F5B-C92A-A21C-AF2935C16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8FCE96A-A636-5554-DAE5-7E06366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A564281-E41B-72E7-EEDE-4D8E2669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B3954DE-0F78-5E2E-E3EF-0C9E4417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E4D728A-3F4E-0D9A-4F64-D59F6185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18FC3EF-75ED-9798-3AF2-F63B2AB42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5352A46-C30E-92D4-C37A-E1F5B83F5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27A8139E-786A-5EF5-A885-D30ED36E8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C572495F-9E22-E439-3ED7-552B29D0B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D22B31E3-D6DA-7F71-8E91-CDE33B45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E992CF7-E8DB-CD2B-274F-4B25732D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8B862454-92F5-B05C-7D48-6436224E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0B76D9-3EE0-0748-79F3-4F59B2DE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6610B467-49BE-928A-B4B7-4F08B04C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27E04A7-2DB6-6D43-A284-348B6007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F0E5EC2-4DC7-4C21-5EA8-7E4113C4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5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94E6486-C8E2-24F8-469A-5AE63E91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1FAB889-A34B-2CE2-41B9-2451952F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627C2BA-80FC-5952-6688-EFC8B059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CE3E67A-970A-387B-6626-FDA0B89E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58C5317-53F8-009B-68BD-B67D3710A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597D781-82B4-066F-3B6C-70D480A9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92E61CB-B41F-2730-D3D5-5561A5C5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993F1AB-AAB2-4CBC-04D6-215DF4C7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B361B65-3B35-3A2D-E779-B7A79AF8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CEEDB99-5A8D-ABEF-CD78-9E74B7A8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2C14285E-7049-82B4-0FAE-3596453EF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CDCBFA6-420B-77C8-476F-962D29D4F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C9B408C-E0AC-6679-A626-53F5DD39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C67C860-10EA-3693-2E78-437CD8B6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0F7DF65-63DC-5F7A-3D5A-7010C9A0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FDF3730A-A009-9C37-8D06-E61B3BCF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D38DBB2-D108-9ADE-38F5-1C959CD13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0CA07E4-9A16-CF4A-9953-E7BFCCD7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D0098-2D05-494A-815D-B97C3AE22A5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B644CA5-012D-336D-77B5-A840B46BD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126FA78-695A-6B62-29A6-402655031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B3350C-BB1D-4932-9F07-7AF46E4F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444C95F-2077-90EE-2728-2E92D9650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4" y="903514"/>
            <a:ext cx="5878286" cy="2606449"/>
          </a:xfrm>
        </p:spPr>
        <p:txBody>
          <a:bodyPr>
            <a:normAutofit fontScale="90000"/>
          </a:bodyPr>
          <a:lstStyle/>
          <a:p>
            <a:r>
              <a:rPr lang="lv-LV" sz="6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Aktualitātes investīciju pasākumos</a:t>
            </a:r>
            <a:r>
              <a:rPr lang="lv-LV" sz="6000" dirty="0"/>
              <a:t/>
            </a:r>
            <a:br>
              <a:rPr lang="lv-LV" sz="6000" dirty="0"/>
            </a:br>
            <a:endParaRPr lang="en-US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E0CC14EC-8EDF-5007-B0D5-92D9DF3EC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686" y="4920342"/>
            <a:ext cx="4256314" cy="337457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05.06.2025.</a:t>
            </a:r>
            <a:endParaRPr 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9922E8A0-03D6-6E1C-4D0E-D5563096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7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FE674D1-B300-09D5-DA00-0BEDC5B6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230 projekti vērtēšanā – izdoti 125 lēmumi 54% (pabeidz līdz 16.06.25);</a:t>
            </a:r>
          </a:p>
          <a:p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 projektiem nepietiekams finansējums – atlikuma aktualizēšana;</a:t>
            </a:r>
          </a:p>
          <a:p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Īstenošanas termiņš </a:t>
            </a:r>
            <a:r>
              <a:rPr lang="lv-LV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01.10.2025.</a:t>
            </a:r>
          </a:p>
          <a:p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08423FAD-FB98-3932-078B-195DEAC1AD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51489"/>
            <a:ext cx="10515600" cy="75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5550"/>
              </a:lnSpc>
              <a:buNone/>
            </a:pPr>
            <a:r>
              <a:rPr lang="lv-LV" sz="3600" b="1" dirty="0">
                <a:solidFill>
                  <a:srgbClr val="4437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2014.-2022.g.IMA (4.1.)</a:t>
            </a:r>
            <a:endParaRPr lang="lv-LV" sz="36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3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615AC7E-A096-D1BD-0631-38BCE94B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Noraidījumu iemesli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5B16B70-989C-DB55-06FF-898C7DEE0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Nav savākts minimālais punktu skaits </a:t>
            </a:r>
          </a:p>
          <a:p>
            <a:r>
              <a:rPr lang="lv-LV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Investīcijas neatbilst mērķiem 5C, 5B vai 5D (</a:t>
            </a:r>
            <a:r>
              <a:rPr lang="lv-LV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hederis</a:t>
            </a:r>
            <a:r>
              <a:rPr lang="lv-LV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kas būtu attiecinām jaunā perioda IMA//</a:t>
            </a:r>
            <a:r>
              <a:rPr lang="lv-LV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hederis</a:t>
            </a:r>
            <a:r>
              <a:rPr lang="lv-LV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sīksēklu sējmašīna) </a:t>
            </a:r>
          </a:p>
          <a:p>
            <a:r>
              <a:rPr lang="lv-LV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Neaizpildīts projekta pieteikums </a:t>
            </a:r>
          </a:p>
          <a:p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</a:rPr>
              <a:t>Sods par nodarbinātību (turpmāk nenoraidīs, bet korekcija)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5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48DDA48-831E-04B2-B665-0F731351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FC9B745-7618-FEEE-E755-6150D6D8E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3149F35B-40C4-F5E4-2192-F1FEA3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72273"/>
              </p:ext>
            </p:extLst>
          </p:nvPr>
        </p:nvGraphicFramePr>
        <p:xfrm>
          <a:off x="315686" y="250371"/>
          <a:ext cx="11386457" cy="7070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3251">
                  <a:extLst>
                    <a:ext uri="{9D8B030D-6E8A-4147-A177-3AD203B41FA5}">
                      <a16:colId xmlns:a16="http://schemas.microsoft.com/office/drawing/2014/main" val="904184614"/>
                    </a:ext>
                  </a:extLst>
                </a:gridCol>
                <a:gridCol w="2433438">
                  <a:extLst>
                    <a:ext uri="{9D8B030D-6E8A-4147-A177-3AD203B41FA5}">
                      <a16:colId xmlns:a16="http://schemas.microsoft.com/office/drawing/2014/main" val="1452140405"/>
                    </a:ext>
                  </a:extLst>
                </a:gridCol>
                <a:gridCol w="1991865">
                  <a:extLst>
                    <a:ext uri="{9D8B030D-6E8A-4147-A177-3AD203B41FA5}">
                      <a16:colId xmlns:a16="http://schemas.microsoft.com/office/drawing/2014/main" val="2171842319"/>
                    </a:ext>
                  </a:extLst>
                </a:gridCol>
                <a:gridCol w="2357903">
                  <a:extLst>
                    <a:ext uri="{9D8B030D-6E8A-4147-A177-3AD203B41FA5}">
                      <a16:colId xmlns:a16="http://schemas.microsoft.com/office/drawing/2014/main" val="2353415568"/>
                    </a:ext>
                  </a:extLst>
                </a:gridCol>
              </a:tblGrid>
              <a:tr h="975546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</a:rPr>
                        <a:t>Pasākums 2023-2027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</a:rPr>
                        <a:t>Pieejamais finansējums, EUR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</a:rPr>
                        <a:t>Finansējuma atlikums, 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</a:rPr>
                        <a:t>Plānotā kārta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67302"/>
                  </a:ext>
                </a:extLst>
              </a:tr>
              <a:tr h="1024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443728"/>
                          </a:solidFill>
                          <a:latin typeface="+mn-lt"/>
                          <a:ea typeface="Crimson Pro Bold" pitchFamily="34" charset="-122"/>
                          <a:cs typeface="Crimson Pro Bold" pitchFamily="34" charset="-120"/>
                        </a:rPr>
                        <a:t>LA1</a:t>
                      </a:r>
                      <a:r>
                        <a:rPr lang="lv-LV" sz="2000" b="1" dirty="0">
                          <a:solidFill>
                            <a:srgbClr val="443728"/>
                          </a:solidFill>
                          <a:latin typeface="+mn-lt"/>
                          <a:ea typeface="Crimson Pro Bold" pitchFamily="34" charset="-122"/>
                          <a:cs typeface="Crimson Pro Bold" pitchFamily="34" charset="-120"/>
                        </a:rPr>
                        <a:t>, LA2, LA3</a:t>
                      </a:r>
                      <a:r>
                        <a:rPr lang="en-US" sz="2000" b="1" dirty="0">
                          <a:solidFill>
                            <a:srgbClr val="443728"/>
                          </a:solidFill>
                          <a:latin typeface="+mn-lt"/>
                          <a:ea typeface="Crimson Pro Bold" pitchFamily="34" charset="-122"/>
                          <a:cs typeface="Crimson Pro Bold" pitchFamily="34" charset="-120"/>
                        </a:rPr>
                        <a:t> - </a:t>
                      </a:r>
                      <a:r>
                        <a:rPr lang="lv-LV" sz="2000" b="1" dirty="0">
                          <a:solidFill>
                            <a:srgbClr val="443728"/>
                          </a:solidFill>
                          <a:latin typeface="+mn-lt"/>
                          <a:ea typeface="Crimson Pro Bold" pitchFamily="34" charset="-122"/>
                          <a:cs typeface="Crimson Pro Bold" pitchFamily="34" charset="-120"/>
                        </a:rPr>
                        <a:t>Zināšanas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+mn-lt"/>
                        </a:rPr>
                        <a:t>19 milj.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+mn-lt"/>
                        </a:rPr>
                        <a:t>100%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+mn-lt"/>
                        </a:rPr>
                        <a:t>no 01.08.-01.09. Informatīvie pasākumi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12767"/>
                  </a:ext>
                </a:extLst>
              </a:tr>
              <a:tr h="403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4.1.1. Konkurētspēja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+mn-lt"/>
                        </a:rPr>
                        <a:t>81,9 milj.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+mn-lt"/>
                        </a:rPr>
                        <a:t>83%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līdz 16.06.25.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5552"/>
                  </a:ext>
                </a:extLst>
              </a:tr>
              <a:tr h="403444">
                <a:tc>
                  <a:txBody>
                    <a:bodyPr/>
                    <a:lstStyle/>
                    <a:p>
                      <a:r>
                        <a:rPr lang="lv-LV" sz="2000" b="1" dirty="0">
                          <a:latin typeface="+mn-lt"/>
                        </a:rPr>
                        <a:t>LA 4.1.2. SEG (precīzās)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+mn-lt"/>
                        </a:rPr>
                        <a:t>34,7 milj.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+mn-lt"/>
                        </a:rPr>
                        <a:t>71%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+mn-lt"/>
                        </a:rPr>
                        <a:t>2025.g.novembrī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90923"/>
                  </a:ext>
                </a:extLst>
              </a:tr>
              <a:tr h="403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4.1.3 Labturība/</a:t>
                      </a:r>
                      <a:r>
                        <a:rPr lang="lv-LV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Biodrošība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15,2 milj.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71%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līdz 16.06.25.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36174"/>
                  </a:ext>
                </a:extLst>
              </a:tr>
              <a:tr h="67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4.1.4 AER vai energoefektivitāte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19,6 milj.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94%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līdz 16.06.25.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19401"/>
                  </a:ext>
                </a:extLst>
              </a:tr>
              <a:tr h="713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4.2. Atbalsts ieguldījumiem pārstrādē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38, 1 milj.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50%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+mn-lt"/>
                        </a:rPr>
                        <a:t>2025.g.augustā</a:t>
                      </a:r>
                      <a:endParaRPr lang="en-US" sz="2000" dirty="0">
                        <a:latin typeface="+mn-lt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92862"/>
                  </a:ext>
                </a:extLst>
              </a:tr>
              <a:tr h="713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5 Atbalsts ieguldījumiem mazajās lauku saimniecībās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20 milj.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65%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+mn-lt"/>
                        </a:rPr>
                        <a:t>2025.g.augustā</a:t>
                      </a:r>
                      <a:endParaRPr lang="en-US" sz="2000" dirty="0">
                        <a:latin typeface="+mn-lt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814"/>
                  </a:ext>
                </a:extLst>
              </a:tr>
              <a:tr h="713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6 Atbalsts gados jaunajiem lauksaimniekiem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37,3 milj.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66%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+mn-lt"/>
                        </a:rPr>
                        <a:t>2025.g.septembrī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43600"/>
                  </a:ext>
                </a:extLst>
              </a:tr>
              <a:tr h="403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8 Meži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54,27 milj.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60%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8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22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8F58700-EFFE-39FD-8BA4-AFB0AFD5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2" y="-146504"/>
            <a:ext cx="10515600" cy="1325563"/>
          </a:xfrm>
        </p:spPr>
        <p:txBody>
          <a:bodyPr/>
          <a:lstStyle/>
          <a:p>
            <a:r>
              <a:rPr lang="lv-LV" dirty="0"/>
              <a:t>Aktuālās kārtas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5E10009-4B2B-5AE7-7238-EA38A4E28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2" y="802366"/>
            <a:ext cx="10515600" cy="5772605"/>
          </a:xfrm>
        </p:spPr>
        <p:txBody>
          <a:bodyPr>
            <a:noAutofit/>
          </a:bodyPr>
          <a:lstStyle/>
          <a:p>
            <a:r>
              <a:rPr lang="lv-LV" sz="2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4.1.6. Atbalsts subsīdijas veidā procentu likmes daļējai dzēšanai (Kredītprocentu dzēšana) – 2025.g.jūlijs</a:t>
            </a:r>
            <a:endParaRPr lang="lv-LV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16 Atbalsts EIP darba grupu projektu īstenošanai: </a:t>
            </a:r>
            <a:r>
              <a:rPr lang="en-US" sz="26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04.08.2025.-02.09.2025.</a:t>
            </a:r>
            <a:endParaRPr lang="lv-LV" sz="2600" b="0" i="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20 Sadarbība pārtikas īso piegāžu ķēžu darbības veicināšanai un piedāvājuma nodrošināšanai</a:t>
            </a:r>
            <a:r>
              <a:rPr lang="lv-LV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iesniegti 9 projekti, </a:t>
            </a:r>
            <a:r>
              <a:rPr lang="lv-LV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otrā aktivitāte: </a:t>
            </a:r>
            <a:r>
              <a:rPr lang="lv-LV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līdz 16.06.2025.</a:t>
            </a:r>
          </a:p>
          <a:p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19 </a:t>
            </a:r>
            <a:r>
              <a:rPr lang="lv-LV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</a:t>
            </a:r>
          </a:p>
          <a:p>
            <a:pPr marL="0" indent="0">
              <a:buNone/>
            </a:pPr>
            <a:endParaRPr lang="lv-LV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Finanšu instrumenti - izstrādē</a:t>
            </a:r>
          </a:p>
          <a:p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Mākslīgo mitrāju izveide </a:t>
            </a:r>
            <a:r>
              <a:rPr lang="lv-LV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izstrādē</a:t>
            </a:r>
            <a:endParaRPr lang="lv-LV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Bioloģiski vērtīgo zālāju atjaunošana </a:t>
            </a:r>
            <a:r>
              <a:rPr lang="lv-LV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izstrādē</a:t>
            </a:r>
          </a:p>
          <a:p>
            <a:endParaRPr lang="lv-LV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6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280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Crimson Pro Bold</vt:lpstr>
      <vt:lpstr>Times New Roman</vt:lpstr>
      <vt:lpstr>Office dizains</vt:lpstr>
      <vt:lpstr>Aktualitātes investīciju pasākumos </vt:lpstr>
      <vt:lpstr>2014.-2022.g.IMA (4.1.)</vt:lpstr>
      <vt:lpstr>Noraidījumu iemesli</vt:lpstr>
      <vt:lpstr>PowerPoint Presentation</vt:lpstr>
      <vt:lpstr>Aktuālās kārtas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Aktualitātes investīciju pasākumos </dc:title>
  <dc:creator>Iveta Oša</dc:creator>
  <cp:lastModifiedBy>Kristīne Ilgaža</cp:lastModifiedBy>
  <cp:revision>5</cp:revision>
  <dcterms:created xsi:type="dcterms:W3CDTF">2025-06-04T16:51:38Z</dcterms:created>
  <dcterms:modified xsi:type="dcterms:W3CDTF">2025-06-05T12:01:05Z</dcterms:modified>
</cp:coreProperties>
</file>