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0"/>
  </p:notesMasterIdLst>
  <p:sldIdLst>
    <p:sldId id="284" r:id="rId5"/>
    <p:sldId id="1265" r:id="rId6"/>
    <p:sldId id="1266" r:id="rId7"/>
    <p:sldId id="1267" r:id="rId8"/>
    <p:sldId id="1263" r:id="rId9"/>
    <p:sldId id="263" r:id="rId10"/>
    <p:sldId id="1279" r:id="rId11"/>
    <p:sldId id="1292" r:id="rId12"/>
    <p:sldId id="1291" r:id="rId13"/>
    <p:sldId id="1293" r:id="rId14"/>
    <p:sldId id="1281" r:id="rId15"/>
    <p:sldId id="1294" r:id="rId16"/>
    <p:sldId id="1287" r:id="rId17"/>
    <p:sldId id="337" r:id="rId18"/>
    <p:sldId id="1295" r:id="rId19"/>
    <p:sldId id="1298" r:id="rId20"/>
    <p:sldId id="1296" r:id="rId21"/>
    <p:sldId id="1297" r:id="rId22"/>
    <p:sldId id="1268" r:id="rId23"/>
    <p:sldId id="1288" r:id="rId24"/>
    <p:sldId id="1289" r:id="rId25"/>
    <p:sldId id="1264" r:id="rId26"/>
    <p:sldId id="1278" r:id="rId27"/>
    <p:sldId id="1290" r:id="rId28"/>
    <p:sldId id="1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AB6B8-0BB8-474D-A5D3-F799E26080FA}"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8248B-3B00-44DD-9AB6-C568A2F2B584}" type="slidenum">
              <a:rPr lang="en-US" smtClean="0"/>
              <a:t>‹#›</a:t>
            </a:fld>
            <a:endParaRPr lang="en-US"/>
          </a:p>
        </p:txBody>
      </p:sp>
    </p:spTree>
    <p:extLst>
      <p:ext uri="{BB962C8B-B14F-4D97-AF65-F5344CB8AC3E}">
        <p14:creationId xmlns:p14="http://schemas.microsoft.com/office/powerpoint/2010/main" val="263615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a-DK" altLang="fr-FR"/>
          </a:p>
        </p:txBody>
      </p:sp>
      <p:sp>
        <p:nvSpPr>
          <p:cNvPr id="56324" name="Pladsholder til diasnummer 3"/>
          <p:cNvSpPr>
            <a:spLocks noGrp="1"/>
          </p:cNvSpPr>
          <p:nvPr>
            <p:ph type="sldNum" sz="quarter" idx="5"/>
          </p:nvPr>
        </p:nvSpPr>
        <p:spPr bwMode="auto"/>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E0BD8A1-F795-4830-BCFC-B85DCA7C1510}" type="slidenum">
              <a:rPr kumimoji="0" lang="da-DK"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4919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8B9EA4-6763-4745-A4E6-8C31466312F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730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F293A-60E3-65E9-C6E7-ED50EA6A7A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E0EDBC5-77A9-E2D7-D639-E417FEA669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EF1291-E2AC-5270-D932-4C72FCA54842}"/>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9B208B66-F65E-1971-DFAC-D6FC7E58F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4E2306-DAB1-C3AD-B696-312700156974}"/>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1812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C8762-E519-AB54-E526-D162B51D26C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E87186-4D91-6D75-3DC6-34B0724E54F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256539-9733-BE01-07C9-2967325353E2}"/>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A212C442-A2B4-516A-C32C-8D82C9F6D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CD73C-2900-93E7-E535-B00DCD5E6309}"/>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374447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2939FA-B168-F4BD-B09F-61A859A406A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06DB68C-50E0-45E9-8D04-CD94098B23E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AB766D-FF80-7131-8C40-CA772B940624}"/>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79BA4463-AA51-7D69-D306-E1C7E3C75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A7789-D37E-5220-9702-C2BF50D632A9}"/>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1582168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7EE3-B9B6-6ED3-3F7C-B8AF8CBAA2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99B7429B-6C89-5C96-B922-974E5135B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924D6955-AA4C-3AA4-81F7-3F51DBCA1FD7}"/>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E3092359-CB0F-BF04-5DC8-45320E5EA20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0C47308-EFF4-1AC5-DDDC-F8139B6F8E52}"/>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162042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EA4C-13C3-043A-E9E4-E446524D98F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879BF5F-4B61-1C64-B2B0-B93345D2F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6239806-8B8A-E6C4-73E2-EE931D98B4AE}"/>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22367AD4-8B34-F0C7-D559-22B1F88061B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C194C02-D41E-31DF-1654-52310A262093}"/>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1182449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10E4-5393-6D09-894D-58768CE52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7E8AD7D-6542-85C4-60EC-F79DD1AC00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43731-ABF8-0D99-682C-AC11F1F683D1}"/>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87A5A602-496C-D80F-B8DE-332C906FF8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9D5FDD-8125-0F93-57B4-22028F396D36}"/>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20898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76340-7901-8404-2ED4-A47EED759DE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1417241-2947-9A64-9D13-6EAA3D3CD5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F3481127-3652-7BCB-F830-42430468A9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438C2C7F-61C8-9EE1-0B6F-683C92C5D88F}"/>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6" name="Footer Placeholder 5">
            <a:extLst>
              <a:ext uri="{FF2B5EF4-FFF2-40B4-BE49-F238E27FC236}">
                <a16:creationId xmlns:a16="http://schemas.microsoft.com/office/drawing/2014/main" id="{A81AE975-D03F-3110-9F82-0BBD59CA0ED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460AC25-6A3A-ADE6-4355-F002C34DD3BB}"/>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951382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DF713-83DE-911B-BF13-59A257568BEF}"/>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A1507665-D31A-099B-370E-B212DC7E8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46E87-CAD4-C24B-D671-9C5638BAEA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093C1D3A-FD30-F715-2D0C-41E9E99B4C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16FD4C-7A9D-050D-921A-3877672BE9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18BDBE2C-8586-964B-D92D-F9FE05776F67}"/>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8" name="Footer Placeholder 7">
            <a:extLst>
              <a:ext uri="{FF2B5EF4-FFF2-40B4-BE49-F238E27FC236}">
                <a16:creationId xmlns:a16="http://schemas.microsoft.com/office/drawing/2014/main" id="{CEE39CD4-17C7-6E02-93F5-1E28CDAEB02D}"/>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E4911F0D-693B-6E68-7A73-ACD5409EB12F}"/>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1594686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508C-3407-3B75-EC1B-985E57CDD46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D2ACD2D-AA01-CC82-3BEB-BC9E2FA6232A}"/>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4" name="Footer Placeholder 3">
            <a:extLst>
              <a:ext uri="{FF2B5EF4-FFF2-40B4-BE49-F238E27FC236}">
                <a16:creationId xmlns:a16="http://schemas.microsoft.com/office/drawing/2014/main" id="{7A83BEA4-7AFC-3291-20A5-080CCFB96157}"/>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F1E9A033-08BF-E299-D1A2-43E69235AE0A}"/>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361645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C212B-34B5-EFE7-3E3F-58A19C1066FF}"/>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3" name="Footer Placeholder 2">
            <a:extLst>
              <a:ext uri="{FF2B5EF4-FFF2-40B4-BE49-F238E27FC236}">
                <a16:creationId xmlns:a16="http://schemas.microsoft.com/office/drawing/2014/main" id="{53AC3DCD-C93F-F3EE-E076-A5B1E7B33CDB}"/>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198C51E-4AA1-B175-3D83-9C69AACD5667}"/>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2945730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C0BE-99F3-7BAD-C32D-3DDF51001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AA28DA28-2D8D-7735-C786-0E47899CA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2560A0D3-0FBA-6527-B619-EAA411D019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4AC4D-F2E3-F8CA-7B1C-FB4D8431524A}"/>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6" name="Footer Placeholder 5">
            <a:extLst>
              <a:ext uri="{FF2B5EF4-FFF2-40B4-BE49-F238E27FC236}">
                <a16:creationId xmlns:a16="http://schemas.microsoft.com/office/drawing/2014/main" id="{E5A6FF10-EB53-DF0A-0941-031C9A5188B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01134FE-82B7-4E59-0F9C-C9FE8751D1E8}"/>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335084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A8B0-4E96-3782-BBB3-52077A51C1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3BE8930-5A6C-49DA-FF4B-CF6CEF00DEE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F33E059-B52E-3D74-3CF5-88E8DCECDA07}"/>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4FFBEFB4-B318-75F5-F24D-84C965FF2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5DAC8-531B-1671-BAC8-514CA9C084F0}"/>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3908688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CDF1-E237-5482-1178-A1B3A8E82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184E4149-AA71-B298-E257-F53628E23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C73CA07-1B9B-D277-0CAE-A9EA5F72EA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A89BF-B6F2-8B89-65A0-F118CDA8F6B4}"/>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6" name="Footer Placeholder 5">
            <a:extLst>
              <a:ext uri="{FF2B5EF4-FFF2-40B4-BE49-F238E27FC236}">
                <a16:creationId xmlns:a16="http://schemas.microsoft.com/office/drawing/2014/main" id="{7F865132-1C93-B5F5-C93C-071E0D8C692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C616847-F3F5-72F8-48A1-F8F957D36C2E}"/>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4248543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7D1-D3E7-7E69-B6CE-96AE833DC79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F1DED75-CDE6-7BE7-3B91-104631D9F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798FDFD-F33A-42DA-0343-77EDA011D356}"/>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22CC0E07-7335-C54F-3A65-BFB49BE26A4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483932B-A669-5CBE-DA96-F230749E3F6F}"/>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2906065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3975F3-BA4D-8D2E-C20A-CEC2FDC3BF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A7BCA62-6734-3974-35FF-4568240743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ACF029A0-FD55-E0F4-1EBF-F5D172EF1507}"/>
              </a:ext>
            </a:extLst>
          </p:cNvPr>
          <p:cNvSpPr>
            <a:spLocks noGrp="1"/>
          </p:cNvSpPr>
          <p:nvPr>
            <p:ph type="dt" sz="half" idx="10"/>
          </p:nvPr>
        </p:nvSpPr>
        <p:spPr/>
        <p:txBody>
          <a:body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F0504EAE-6CFB-50F7-140C-2174415C40C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920F337-6D65-D44F-84DF-37F15BAEC86B}"/>
              </a:ext>
            </a:extLst>
          </p:cNvPr>
          <p:cNvSpPr>
            <a:spLocks noGrp="1"/>
          </p:cNvSpPr>
          <p:nvPr>
            <p:ph type="sldNum" sz="quarter" idx="12"/>
          </p:nvPr>
        </p:nvSpPr>
        <p:spPr/>
        <p:txBody>
          <a:bodyPr/>
          <a:lstStyle/>
          <a:p>
            <a:fld id="{3865FB76-10B9-4B84-A215-790B654B0070}" type="slidenum">
              <a:rPr lang="lv-LV" smtClean="0"/>
              <a:t>‹#›</a:t>
            </a:fld>
            <a:endParaRPr lang="lv-LV"/>
          </a:p>
        </p:txBody>
      </p:sp>
    </p:spTree>
    <p:extLst>
      <p:ext uri="{BB962C8B-B14F-4D97-AF65-F5344CB8AC3E}">
        <p14:creationId xmlns:p14="http://schemas.microsoft.com/office/powerpoint/2010/main" val="3352391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4/24/2025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7868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4/24/2025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01650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4/24/2025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022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4/24/2025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03988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4/24/2025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030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4/24/2025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10094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4/24/2025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3965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9BDC-EC86-E469-45FB-115786211E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71F61BE-E35C-CB9A-D392-B0DDED9BF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EC306F8-BFD0-4F22-C47C-95262C3DEB2D}"/>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6BFBD4C6-5090-92AB-E1ED-5042776DA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060D9-EB92-F2EB-538A-2597792AE3F2}"/>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1075672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4/24/2025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8436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4/24/2025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55272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4/24/2025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779762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4/24/2025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92352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Rediģēt šablona apakšvirsraksta stilu</a:t>
            </a:r>
          </a:p>
        </p:txBody>
      </p:sp>
      <p:sp>
        <p:nvSpPr>
          <p:cNvPr id="4" name="Datuma vietturis 3"/>
          <p:cNvSpPr>
            <a:spLocks noGrp="1"/>
          </p:cNvSpPr>
          <p:nvPr>
            <p:ph type="dt" sz="half" idx="10"/>
          </p:nvPr>
        </p:nvSpPr>
        <p:spPr/>
        <p:txBody>
          <a:bodyPr/>
          <a:lstStyle/>
          <a:p>
            <a:fld id="{DFD7CECC-43CA-42AD-8445-10E4903DE15C}" type="datetimeFigureOut">
              <a:rPr lang="lv-LV" smtClean="0"/>
              <a:t>24.04.2025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2756245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idx="1"/>
          </p:nvPr>
        </p:nvSpPr>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DFD7CECC-43CA-42AD-8445-10E4903DE15C}" type="datetimeFigureOut">
              <a:rPr lang="lv-LV" smtClean="0"/>
              <a:t>24.04.2025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0037968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Rediģēt šablona teksta stilus</a:t>
            </a:r>
          </a:p>
        </p:txBody>
      </p:sp>
      <p:sp>
        <p:nvSpPr>
          <p:cNvPr id="4" name="Datuma vietturis 3"/>
          <p:cNvSpPr>
            <a:spLocks noGrp="1"/>
          </p:cNvSpPr>
          <p:nvPr>
            <p:ph type="dt" sz="half" idx="10"/>
          </p:nvPr>
        </p:nvSpPr>
        <p:spPr/>
        <p:txBody>
          <a:bodyPr/>
          <a:lstStyle/>
          <a:p>
            <a:fld id="{DFD7CECC-43CA-42AD-8445-10E4903DE15C}" type="datetimeFigureOut">
              <a:rPr lang="lv-LV" smtClean="0"/>
              <a:t>24.04.2025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041036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Satura vietturis 2"/>
          <p:cNvSpPr>
            <a:spLocks noGrp="1"/>
          </p:cNvSpPr>
          <p:nvPr>
            <p:ph sz="half" idx="1"/>
          </p:nvPr>
        </p:nvSpPr>
        <p:spPr>
          <a:xfrm>
            <a:off x="838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p:cNvSpPr>
            <a:spLocks noGrp="1"/>
          </p:cNvSpPr>
          <p:nvPr>
            <p:ph sz="half" idx="2"/>
          </p:nvPr>
        </p:nvSpPr>
        <p:spPr>
          <a:xfrm>
            <a:off x="6172200" y="1825625"/>
            <a:ext cx="5181600" cy="435133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p:cNvSpPr>
            <a:spLocks noGrp="1"/>
          </p:cNvSpPr>
          <p:nvPr>
            <p:ph type="dt" sz="half" idx="10"/>
          </p:nvPr>
        </p:nvSpPr>
        <p:spPr/>
        <p:txBody>
          <a:bodyPr/>
          <a:lstStyle/>
          <a:p>
            <a:fld id="{DFD7CECC-43CA-42AD-8445-10E4903DE15C}" type="datetimeFigureOut">
              <a:rPr lang="lv-LV" smtClean="0"/>
              <a:t>24.04.2025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3376689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4" name="Satura vietturis 3"/>
          <p:cNvSpPr>
            <a:spLocks noGrp="1"/>
          </p:cNvSpPr>
          <p:nvPr>
            <p:ph sz="half" idx="2"/>
          </p:nvPr>
        </p:nvSpPr>
        <p:spPr>
          <a:xfrm>
            <a:off x="839788" y="2505075"/>
            <a:ext cx="5157787"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Rediģēt šablona teksta stilus</a:t>
            </a:r>
          </a:p>
        </p:txBody>
      </p:sp>
      <p:sp>
        <p:nvSpPr>
          <p:cNvPr id="6" name="Satura vietturis 5"/>
          <p:cNvSpPr>
            <a:spLocks noGrp="1"/>
          </p:cNvSpPr>
          <p:nvPr>
            <p:ph sz="quarter" idx="4"/>
          </p:nvPr>
        </p:nvSpPr>
        <p:spPr>
          <a:xfrm>
            <a:off x="6172200" y="2505075"/>
            <a:ext cx="5183188" cy="3684588"/>
          </a:xfrm>
        </p:spPr>
        <p:txBody>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p:cNvSpPr>
            <a:spLocks noGrp="1"/>
          </p:cNvSpPr>
          <p:nvPr>
            <p:ph type="dt" sz="half" idx="10"/>
          </p:nvPr>
        </p:nvSpPr>
        <p:spPr/>
        <p:txBody>
          <a:bodyPr/>
          <a:lstStyle/>
          <a:p>
            <a:fld id="{DFD7CECC-43CA-42AD-8445-10E4903DE15C}" type="datetimeFigureOut">
              <a:rPr lang="lv-LV" smtClean="0"/>
              <a:t>24.04.2025</a:t>
            </a:fld>
            <a:endParaRPr lang="lv-LV"/>
          </a:p>
        </p:txBody>
      </p:sp>
      <p:sp>
        <p:nvSpPr>
          <p:cNvPr id="8" name="Kājenes vietturis 7"/>
          <p:cNvSpPr>
            <a:spLocks noGrp="1"/>
          </p:cNvSpPr>
          <p:nvPr>
            <p:ph type="ftr" sz="quarter" idx="11"/>
          </p:nvPr>
        </p:nvSpPr>
        <p:spPr/>
        <p:txBody>
          <a:bodyPr/>
          <a:lstStyle/>
          <a:p>
            <a:endParaRPr lang="lv-LV"/>
          </a:p>
        </p:txBody>
      </p:sp>
      <p:sp>
        <p:nvSpPr>
          <p:cNvPr id="9" name="Slaida numura vietturis 8"/>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885149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Datuma vietturis 2"/>
          <p:cNvSpPr>
            <a:spLocks noGrp="1"/>
          </p:cNvSpPr>
          <p:nvPr>
            <p:ph type="dt" sz="half" idx="10"/>
          </p:nvPr>
        </p:nvSpPr>
        <p:spPr/>
        <p:txBody>
          <a:bodyPr/>
          <a:lstStyle/>
          <a:p>
            <a:fld id="{DFD7CECC-43CA-42AD-8445-10E4903DE15C}" type="datetimeFigureOut">
              <a:rPr lang="lv-LV" smtClean="0"/>
              <a:t>24.04.2025</a:t>
            </a:fld>
            <a:endParaRPr lang="lv-LV"/>
          </a:p>
        </p:txBody>
      </p:sp>
      <p:sp>
        <p:nvSpPr>
          <p:cNvPr id="4" name="Kājenes vietturis 3"/>
          <p:cNvSpPr>
            <a:spLocks noGrp="1"/>
          </p:cNvSpPr>
          <p:nvPr>
            <p:ph type="ftr" sz="quarter" idx="11"/>
          </p:nvPr>
        </p:nvSpPr>
        <p:spPr/>
        <p:txBody>
          <a:bodyPr/>
          <a:lstStyle/>
          <a:p>
            <a:endParaRPr lang="lv-LV"/>
          </a:p>
        </p:txBody>
      </p:sp>
      <p:sp>
        <p:nvSpPr>
          <p:cNvPr id="5" name="Slaida numura vietturis 4"/>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85027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044-4371-C91D-AF4F-A02C84C2F9D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A28A292-96F9-371D-9E82-450F8D1F60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E31D932-9A25-8212-FC7E-2BEA632727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40FE581-189E-4B12-6D32-6F3414032D37}"/>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6" name="Footer Placeholder 5">
            <a:extLst>
              <a:ext uri="{FF2B5EF4-FFF2-40B4-BE49-F238E27FC236}">
                <a16:creationId xmlns:a16="http://schemas.microsoft.com/office/drawing/2014/main" id="{56781660-0808-2374-69B1-AB82B807BC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068F99-35B6-3E83-68CC-CD9EA26D0F9A}"/>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341204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a:lstStyle/>
          <a:p>
            <a:fld id="{DFD7CECC-43CA-42AD-8445-10E4903DE15C}" type="datetimeFigureOut">
              <a:rPr lang="lv-LV" smtClean="0"/>
              <a:t>24.04.2025</a:t>
            </a:fld>
            <a:endParaRPr lang="lv-LV"/>
          </a:p>
        </p:txBody>
      </p:sp>
      <p:sp>
        <p:nvSpPr>
          <p:cNvPr id="3" name="Kājenes vietturis 2"/>
          <p:cNvSpPr>
            <a:spLocks noGrp="1"/>
          </p:cNvSpPr>
          <p:nvPr>
            <p:ph type="ftr" sz="quarter" idx="11"/>
          </p:nvPr>
        </p:nvSpPr>
        <p:spPr/>
        <p:txBody>
          <a:bodyPr/>
          <a:lstStyle/>
          <a:p>
            <a:endParaRPr lang="lv-LV"/>
          </a:p>
        </p:txBody>
      </p:sp>
      <p:sp>
        <p:nvSpPr>
          <p:cNvPr id="4" name="Slaida numura vietturis 3"/>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658571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DFD7CECC-43CA-42AD-8445-10E4903DE15C}" type="datetimeFigureOut">
              <a:rPr lang="lv-LV" smtClean="0"/>
              <a:t>24.04.2025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3957543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Rediģēt šablona teksta stilus</a:t>
            </a:r>
          </a:p>
        </p:txBody>
      </p:sp>
      <p:sp>
        <p:nvSpPr>
          <p:cNvPr id="5" name="Datuma vietturis 4"/>
          <p:cNvSpPr>
            <a:spLocks noGrp="1"/>
          </p:cNvSpPr>
          <p:nvPr>
            <p:ph type="dt" sz="half" idx="10"/>
          </p:nvPr>
        </p:nvSpPr>
        <p:spPr/>
        <p:txBody>
          <a:bodyPr/>
          <a:lstStyle/>
          <a:p>
            <a:fld id="{DFD7CECC-43CA-42AD-8445-10E4903DE15C}" type="datetimeFigureOut">
              <a:rPr lang="lv-LV" smtClean="0"/>
              <a:t>24.04.2025</a:t>
            </a:fld>
            <a:endParaRPr lang="lv-LV"/>
          </a:p>
        </p:txBody>
      </p:sp>
      <p:sp>
        <p:nvSpPr>
          <p:cNvPr id="6" name="Kājenes vietturis 5"/>
          <p:cNvSpPr>
            <a:spLocks noGrp="1"/>
          </p:cNvSpPr>
          <p:nvPr>
            <p:ph type="ftr" sz="quarter" idx="11"/>
          </p:nvPr>
        </p:nvSpPr>
        <p:spPr/>
        <p:txBody>
          <a:bodyPr/>
          <a:lstStyle/>
          <a:p>
            <a:endParaRPr lang="lv-LV"/>
          </a:p>
        </p:txBody>
      </p:sp>
      <p:sp>
        <p:nvSpPr>
          <p:cNvPr id="7" name="Slaida numura vietturis 6"/>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2210409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a:t>Rediģēt šablona virsraksta stilu</a:t>
            </a:r>
          </a:p>
        </p:txBody>
      </p:sp>
      <p:sp>
        <p:nvSpPr>
          <p:cNvPr id="3" name="Vertikāls teksta vietturis 2"/>
          <p:cNvSpPr>
            <a:spLocks noGrp="1"/>
          </p:cNvSpPr>
          <p:nvPr>
            <p:ph type="body" orient="vert" idx="1"/>
          </p:nvPr>
        </p:nvSpPr>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DFD7CECC-43CA-42AD-8445-10E4903DE15C}" type="datetimeFigureOut">
              <a:rPr lang="lv-LV" smtClean="0"/>
              <a:t>24.04.2025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1704405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p:cNvSpPr>
            <a:spLocks noGrp="1"/>
          </p:cNvSpPr>
          <p:nvPr>
            <p:ph type="body" orient="vert" idx="1"/>
          </p:nvPr>
        </p:nvSpPr>
        <p:spPr>
          <a:xfrm>
            <a:off x="838200" y="365125"/>
            <a:ext cx="7734300" cy="5811838"/>
          </a:xfrm>
        </p:spPr>
        <p:txBody>
          <a:bodyPr vert="eaVert"/>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10"/>
          </p:nvPr>
        </p:nvSpPr>
        <p:spPr/>
        <p:txBody>
          <a:bodyPr/>
          <a:lstStyle/>
          <a:p>
            <a:fld id="{DFD7CECC-43CA-42AD-8445-10E4903DE15C}" type="datetimeFigureOut">
              <a:rPr lang="lv-LV" smtClean="0"/>
              <a:t>24.04.2025</a:t>
            </a:fld>
            <a:endParaRPr lang="lv-LV"/>
          </a:p>
        </p:txBody>
      </p:sp>
      <p:sp>
        <p:nvSpPr>
          <p:cNvPr id="5" name="Kājenes vietturis 4"/>
          <p:cNvSpPr>
            <a:spLocks noGrp="1"/>
          </p:cNvSpPr>
          <p:nvPr>
            <p:ph type="ftr" sz="quarter" idx="11"/>
          </p:nvPr>
        </p:nvSpPr>
        <p:spPr/>
        <p:txBody>
          <a:bodyPr/>
          <a:lstStyle/>
          <a:p>
            <a:endParaRPr lang="lv-LV"/>
          </a:p>
        </p:txBody>
      </p:sp>
      <p:sp>
        <p:nvSpPr>
          <p:cNvPr id="6" name="Slaida numura vietturis 5"/>
          <p:cNvSpPr>
            <a:spLocks noGrp="1"/>
          </p:cNvSpPr>
          <p:nvPr>
            <p:ph type="sldNum" sz="quarter" idx="12"/>
          </p:nvPr>
        </p:nvSpPr>
        <p:spPr/>
        <p:txBody>
          <a:bodyPr/>
          <a:lstStyle/>
          <a:p>
            <a:fld id="{CE17FE2F-8F91-428E-8247-49EF0FDC0248}" type="slidenum">
              <a:rPr lang="lv-LV" smtClean="0"/>
              <a:t>‹#›</a:t>
            </a:fld>
            <a:endParaRPr lang="lv-LV"/>
          </a:p>
        </p:txBody>
      </p:sp>
    </p:spTree>
    <p:extLst>
      <p:ext uri="{BB962C8B-B14F-4D97-AF65-F5344CB8AC3E}">
        <p14:creationId xmlns:p14="http://schemas.microsoft.com/office/powerpoint/2010/main" val="282745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35D4579A-C41A-49D6-AF02-46871418BD09}" type="slidenum">
              <a:rPr lang="en-US" altLang="en-US"/>
              <a:pPr>
                <a:defRPr/>
              </a:pPr>
              <a:t>‹#›</a:t>
            </a:fld>
            <a:endParaRPr lang="en-US" altLang="en-US"/>
          </a:p>
        </p:txBody>
      </p:sp>
    </p:spTree>
    <p:extLst>
      <p:ext uri="{BB962C8B-B14F-4D97-AF65-F5344CB8AC3E}">
        <p14:creationId xmlns:p14="http://schemas.microsoft.com/office/powerpoint/2010/main" val="1972661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1117601" y="617538"/>
            <a:ext cx="10482385"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1117602" y="1989138"/>
            <a:ext cx="5146431" cy="41148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451601" y="1989138"/>
            <a:ext cx="5148385" cy="41148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xfrm>
            <a:off x="2237318" y="6443663"/>
            <a:ext cx="5420783" cy="227012"/>
          </a:xfrm>
        </p:spPr>
        <p:txBody>
          <a:bodyPr/>
          <a:lstStyle>
            <a:lvl1pPr>
              <a:defRPr/>
            </a:lvl1pPr>
          </a:lstStyle>
          <a:p>
            <a:pPr>
              <a:defRPr/>
            </a:pPr>
            <a:r>
              <a:rPr lang="da-DK"/>
              <a:t>Dansk Kvæg</a:t>
            </a:r>
          </a:p>
        </p:txBody>
      </p:sp>
      <p:sp>
        <p:nvSpPr>
          <p:cNvPr id="6" name="Footer Placeholder 5"/>
          <p:cNvSpPr>
            <a:spLocks noGrp="1" noChangeArrowheads="1"/>
          </p:cNvSpPr>
          <p:nvPr>
            <p:ph type="ftr" sz="quarter" idx="11"/>
          </p:nvPr>
        </p:nvSpPr>
        <p:spPr>
          <a:xfrm>
            <a:off x="4165600" y="6356351"/>
            <a:ext cx="3860800" cy="365125"/>
          </a:xfrm>
          <a:prstGeom prst="rect">
            <a:avLst/>
          </a:prstGeom>
        </p:spPr>
        <p:txBody>
          <a:bodyPr/>
          <a:lstStyle>
            <a:lvl1pPr>
              <a:defRPr/>
            </a:lvl1pPr>
          </a:lstStyle>
          <a:p>
            <a:pPr>
              <a:defRPr/>
            </a:pPr>
            <a:endParaRPr lang="da-DK"/>
          </a:p>
        </p:txBody>
      </p:sp>
      <p:sp>
        <p:nvSpPr>
          <p:cNvPr id="7" name="Rectangle 6"/>
          <p:cNvSpPr>
            <a:spLocks noGrp="1" noChangeArrowheads="1"/>
          </p:cNvSpPr>
          <p:nvPr>
            <p:ph type="sldNum" sz="quarter" idx="12"/>
          </p:nvPr>
        </p:nvSpPr>
        <p:spPr/>
        <p:txBody>
          <a:bodyPr/>
          <a:lstStyle>
            <a:lvl1pPr>
              <a:defRPr/>
            </a:lvl1pPr>
          </a:lstStyle>
          <a:p>
            <a:fld id="{6CF10AA0-4471-40FF-A7C9-C7120B06F87E}" type="slidenum">
              <a:rPr lang="da-DK" altLang="fr-FR"/>
              <a:pPr/>
              <a:t>‹#›</a:t>
            </a:fld>
            <a:endParaRPr lang="da-DK" altLang="fr-FR"/>
          </a:p>
        </p:txBody>
      </p:sp>
    </p:spTree>
    <p:extLst>
      <p:ext uri="{BB962C8B-B14F-4D97-AF65-F5344CB8AC3E}">
        <p14:creationId xmlns:p14="http://schemas.microsoft.com/office/powerpoint/2010/main" val="36173145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cSld name="Titel, tekst og clipartbillede">
    <p:spTree>
      <p:nvGrpSpPr>
        <p:cNvPr id="1" name=""/>
        <p:cNvGrpSpPr/>
        <p:nvPr/>
      </p:nvGrpSpPr>
      <p:grpSpPr>
        <a:xfrm>
          <a:off x="0" y="0"/>
          <a:ext cx="0" cy="0"/>
          <a:chOff x="0" y="0"/>
          <a:chExt cx="0" cy="0"/>
        </a:xfrm>
      </p:grpSpPr>
      <p:sp>
        <p:nvSpPr>
          <p:cNvPr id="2" name="Titel 1"/>
          <p:cNvSpPr>
            <a:spLocks noGrp="1"/>
          </p:cNvSpPr>
          <p:nvPr>
            <p:ph type="title"/>
          </p:nvPr>
        </p:nvSpPr>
        <p:spPr>
          <a:xfrm>
            <a:off x="1625600" y="304800"/>
            <a:ext cx="10363200" cy="1206500"/>
          </a:xfrm>
        </p:spPr>
        <p:txBody>
          <a:bodyPr/>
          <a:lstStyle/>
          <a:p>
            <a:r>
              <a:rPr lang="da-DK"/>
              <a:t>Klik for at redigere titeltypografi i masteren</a:t>
            </a:r>
            <a:endParaRPr lang="en-US"/>
          </a:p>
        </p:txBody>
      </p:sp>
      <p:sp>
        <p:nvSpPr>
          <p:cNvPr id="3" name="Pladsholder til tekst 2"/>
          <p:cNvSpPr>
            <a:spLocks noGrp="1"/>
          </p:cNvSpPr>
          <p:nvPr>
            <p:ph type="body" sz="half" idx="1"/>
          </p:nvPr>
        </p:nvSpPr>
        <p:spPr>
          <a:xfrm>
            <a:off x="1625600" y="1600200"/>
            <a:ext cx="5080000" cy="44958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Pladsholder til multimedieklip 3"/>
          <p:cNvSpPr>
            <a:spLocks noGrp="1"/>
          </p:cNvSpPr>
          <p:nvPr>
            <p:ph type="clipArt" sz="half" idx="2"/>
          </p:nvPr>
        </p:nvSpPr>
        <p:spPr>
          <a:xfrm>
            <a:off x="6908800" y="1600200"/>
            <a:ext cx="5080000" cy="4495800"/>
          </a:xfrm>
        </p:spPr>
        <p:txBody>
          <a:bodyPr rtlCol="0">
            <a:normAutofit/>
          </a:bodyPr>
          <a:lstStyle/>
          <a:p>
            <a:pPr lvl="0"/>
            <a:endParaRPr lang="en-US" noProof="0"/>
          </a:p>
        </p:txBody>
      </p:sp>
      <p:sp>
        <p:nvSpPr>
          <p:cNvPr id="5" name="Rectangle 1032"/>
          <p:cNvSpPr>
            <a:spLocks noGrp="1" noChangeArrowheads="1"/>
          </p:cNvSpPr>
          <p:nvPr>
            <p:ph type="dt" sz="half" idx="10"/>
          </p:nvPr>
        </p:nvSpPr>
        <p:spPr>
          <a:xfrm>
            <a:off x="1524000" y="6400800"/>
            <a:ext cx="2540000" cy="457200"/>
          </a:xfrm>
        </p:spPr>
        <p:txBody>
          <a:bodyPr/>
          <a:lstStyle>
            <a:lvl1pPr>
              <a:defRPr/>
            </a:lvl1pPr>
          </a:lstStyle>
          <a:p>
            <a:pPr>
              <a:defRPr/>
            </a:pPr>
            <a:endParaRPr lang="en-US"/>
          </a:p>
        </p:txBody>
      </p:sp>
      <p:sp>
        <p:nvSpPr>
          <p:cNvPr id="6" name="Rectangle 1033"/>
          <p:cNvSpPr>
            <a:spLocks noGrp="1" noChangeArrowheads="1"/>
          </p:cNvSpPr>
          <p:nvPr>
            <p:ph type="ftr" sz="quarter" idx="11"/>
          </p:nvPr>
        </p:nvSpPr>
        <p:spPr>
          <a:xfrm>
            <a:off x="4775200" y="6400800"/>
            <a:ext cx="3860800" cy="457200"/>
          </a:xfrm>
          <a:prstGeom prst="rect">
            <a:avLst/>
          </a:prstGeom>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xfrm>
            <a:off x="9652000" y="6400800"/>
            <a:ext cx="2540000" cy="457200"/>
          </a:xfrm>
        </p:spPr>
        <p:txBody>
          <a:bodyPr/>
          <a:lstStyle>
            <a:lvl1pPr>
              <a:defRPr/>
            </a:lvl1pPr>
          </a:lstStyle>
          <a:p>
            <a:fld id="{A7D4F1BC-5558-437E-A162-82B3DB1F949F}" type="slidenum">
              <a:rPr lang="en-US" altLang="fr-FR"/>
              <a:pPr/>
              <a:t>‹#›</a:t>
            </a:fld>
            <a:endParaRPr lang="en-US" altLang="fr-FR"/>
          </a:p>
        </p:txBody>
      </p:sp>
    </p:spTree>
    <p:extLst>
      <p:ext uri="{BB962C8B-B14F-4D97-AF65-F5344CB8AC3E}">
        <p14:creationId xmlns:p14="http://schemas.microsoft.com/office/powerpoint/2010/main" val="56212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FB7E-25AD-98EB-1343-5985E2C721F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C9BE10-1B61-A9D8-B223-E98BA9E25C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3A8994-A8D7-DE2B-CC4D-7C0EF25B700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199D45F-264A-E5F9-4E89-7339B5DCD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CEAEED0-2095-FBA2-6DA3-4B4BB224192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EC43020-DCD3-55AF-5B9A-B31AE87359D6}"/>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8" name="Footer Placeholder 7">
            <a:extLst>
              <a:ext uri="{FF2B5EF4-FFF2-40B4-BE49-F238E27FC236}">
                <a16:creationId xmlns:a16="http://schemas.microsoft.com/office/drawing/2014/main" id="{2C1A6E2C-64B9-0D71-EFCA-BFDDDAB335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E3EF9B-F488-4093-8CB8-D5DD11B00E77}"/>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248129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21BC3-52C7-264D-9081-4681038175B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F0157E5-A573-4A1E-E605-5DE0260895FE}"/>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4" name="Footer Placeholder 3">
            <a:extLst>
              <a:ext uri="{FF2B5EF4-FFF2-40B4-BE49-F238E27FC236}">
                <a16:creationId xmlns:a16="http://schemas.microsoft.com/office/drawing/2014/main" id="{C62A156B-0479-7E7E-8C2E-6373A074E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2D53B2-1E99-7240-104C-87FBCD2917A4}"/>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149435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8D7D3D-97DC-7AE8-4BFC-A7C40B2FDBEE}"/>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3" name="Footer Placeholder 2">
            <a:extLst>
              <a:ext uri="{FF2B5EF4-FFF2-40B4-BE49-F238E27FC236}">
                <a16:creationId xmlns:a16="http://schemas.microsoft.com/office/drawing/2014/main" id="{D60A8FA7-C74C-9652-D87E-31E613C19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5D139B-CF93-4264-313B-4CBBA9CD97F6}"/>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47631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4A2F-484D-8DBB-08CE-676640B3E7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625949B-EBC0-6449-4904-56D51BF78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6A3B3F4-9A65-30CC-1523-CD9A9A089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9CACFE6-1242-A9F1-F380-B563DAB24BF7}"/>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6" name="Footer Placeholder 5">
            <a:extLst>
              <a:ext uri="{FF2B5EF4-FFF2-40B4-BE49-F238E27FC236}">
                <a16:creationId xmlns:a16="http://schemas.microsoft.com/office/drawing/2014/main" id="{1822D491-5CAC-F34C-2161-C45D9DB82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790468-D470-12BC-DCCB-2C585CD17ABD}"/>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330732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4FF9-061D-4C1F-8D6D-87B38F7F1A0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4170B3E-1734-04D7-E1C6-E3A1A2DA8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A74D86-7D46-E3C2-0382-1E4F80A19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783887-01AA-C0D0-D387-29784CF446BF}"/>
              </a:ext>
            </a:extLst>
          </p:cNvPr>
          <p:cNvSpPr>
            <a:spLocks noGrp="1"/>
          </p:cNvSpPr>
          <p:nvPr>
            <p:ph type="dt" sz="half" idx="10"/>
          </p:nvPr>
        </p:nvSpPr>
        <p:spPr/>
        <p:txBody>
          <a:bodyPr/>
          <a:lstStyle/>
          <a:p>
            <a:fld id="{DCE2B9F6-10B2-4F10-AAF2-30A741ACE7E4}" type="datetimeFigureOut">
              <a:rPr lang="en-US" smtClean="0"/>
              <a:t>4/24/2025</a:t>
            </a:fld>
            <a:endParaRPr lang="en-US"/>
          </a:p>
        </p:txBody>
      </p:sp>
      <p:sp>
        <p:nvSpPr>
          <p:cNvPr id="6" name="Footer Placeholder 5">
            <a:extLst>
              <a:ext uri="{FF2B5EF4-FFF2-40B4-BE49-F238E27FC236}">
                <a16:creationId xmlns:a16="http://schemas.microsoft.com/office/drawing/2014/main" id="{0F1AAD49-ABE3-3363-35B9-7C1035F62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DB8B7-5DFB-698A-2EAB-D2EFD9B69C0D}"/>
              </a:ext>
            </a:extLst>
          </p:cNvPr>
          <p:cNvSpPr>
            <a:spLocks noGrp="1"/>
          </p:cNvSpPr>
          <p:nvPr>
            <p:ph type="sldNum" sz="quarter" idx="12"/>
          </p:nvPr>
        </p:nvSpPr>
        <p:spPr/>
        <p:txBody>
          <a:bodyPr/>
          <a:lstStyle/>
          <a:p>
            <a:fld id="{DDB5D654-9A73-46DA-B2C9-F4CDBD0295DC}" type="slidenum">
              <a:rPr lang="en-US" smtClean="0"/>
              <a:t>‹#›</a:t>
            </a:fld>
            <a:endParaRPr lang="en-US"/>
          </a:p>
        </p:txBody>
      </p:sp>
    </p:spTree>
    <p:extLst>
      <p:ext uri="{BB962C8B-B14F-4D97-AF65-F5344CB8AC3E}">
        <p14:creationId xmlns:p14="http://schemas.microsoft.com/office/powerpoint/2010/main" val="223883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9FC591-EEF6-C33E-F822-D997DC80B1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DECB979-E059-BE91-9777-82BFB625F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C1AE829-761A-D941-EF73-91E40AF03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2B9F6-10B2-4F10-AAF2-30A741ACE7E4}" type="datetimeFigureOut">
              <a:rPr lang="en-US" smtClean="0"/>
              <a:t>4/24/2025</a:t>
            </a:fld>
            <a:endParaRPr lang="en-US"/>
          </a:p>
        </p:txBody>
      </p:sp>
      <p:sp>
        <p:nvSpPr>
          <p:cNvPr id="5" name="Footer Placeholder 4">
            <a:extLst>
              <a:ext uri="{FF2B5EF4-FFF2-40B4-BE49-F238E27FC236}">
                <a16:creationId xmlns:a16="http://schemas.microsoft.com/office/drawing/2014/main" id="{DAC443AF-3957-5732-BF85-1DB6AD87B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47A465-5569-66FD-FE5D-5C1E2DFEA8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5D654-9A73-46DA-B2C9-F4CDBD0295DC}" type="slidenum">
              <a:rPr lang="en-US" smtClean="0"/>
              <a:t>‹#›</a:t>
            </a:fld>
            <a:endParaRPr lang="en-US"/>
          </a:p>
        </p:txBody>
      </p:sp>
    </p:spTree>
    <p:extLst>
      <p:ext uri="{BB962C8B-B14F-4D97-AF65-F5344CB8AC3E}">
        <p14:creationId xmlns:p14="http://schemas.microsoft.com/office/powerpoint/2010/main" val="479580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86F5BF-6A06-CF3A-1F0B-456FE01459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03B40CD-0F35-8B11-02CF-A47ACF51CE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517F5D4-43B9-588A-707E-81399C11B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EF7C6-DE29-4429-BBB4-CF11FD7C1B3D}" type="datetimeFigureOut">
              <a:rPr lang="lv-LV" smtClean="0"/>
              <a:t>24.04.2025</a:t>
            </a:fld>
            <a:endParaRPr lang="lv-LV"/>
          </a:p>
        </p:txBody>
      </p:sp>
      <p:sp>
        <p:nvSpPr>
          <p:cNvPr id="5" name="Footer Placeholder 4">
            <a:extLst>
              <a:ext uri="{FF2B5EF4-FFF2-40B4-BE49-F238E27FC236}">
                <a16:creationId xmlns:a16="http://schemas.microsoft.com/office/drawing/2014/main" id="{E3662937-BC6A-016F-D918-5E4C1F309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07B41E92-F2E8-EE85-CEBA-1A7ACFCC6F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5FB76-10B9-4B84-A215-790B654B0070}" type="slidenum">
              <a:rPr lang="lv-LV" smtClean="0"/>
              <a:t>‹#›</a:t>
            </a:fld>
            <a:endParaRPr lang="lv-LV"/>
          </a:p>
        </p:txBody>
      </p:sp>
    </p:spTree>
    <p:extLst>
      <p:ext uri="{BB962C8B-B14F-4D97-AF65-F5344CB8AC3E}">
        <p14:creationId xmlns:p14="http://schemas.microsoft.com/office/powerpoint/2010/main" val="564670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4/24/2025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6100232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7CECC-43CA-42AD-8445-10E4903DE15C}" type="datetimeFigureOut">
              <a:rPr lang="lv-LV" smtClean="0"/>
              <a:t>24.04.2025</a:t>
            </a:fld>
            <a:endParaRPr lang="lv-LV"/>
          </a:p>
        </p:txBody>
      </p:sp>
      <p:sp>
        <p:nvSpPr>
          <p:cNvPr id="5" name="Kājenes vietturi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aida numura vietturi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7FE2F-8F91-428E-8247-49EF0FDC0248}" type="slidenum">
              <a:rPr lang="lv-LV" smtClean="0"/>
              <a:t>‹#›</a:t>
            </a:fld>
            <a:endParaRPr lang="lv-LV"/>
          </a:p>
        </p:txBody>
      </p:sp>
    </p:spTree>
    <p:extLst>
      <p:ext uri="{BB962C8B-B14F-4D97-AF65-F5344CB8AC3E}">
        <p14:creationId xmlns:p14="http://schemas.microsoft.com/office/powerpoint/2010/main" val="31016600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sciencephoto.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videscentrs.lvgmc.lv/lapas/biocidi"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s://food.ec.europa.eu/animals/animal-diseases/diseases-and-control-measures/foot-and-mouth-disease_en" TargetMode="External"/><Relationship Id="rId2" Type="http://schemas.openxmlformats.org/officeDocument/2006/relationships/hyperlink" Target="https://www.pvd.gov.lv/lv/mutes-un-nagu-serga" TargetMode="Externa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9.png"/><Relationship Id="rId4" Type="http://schemas.openxmlformats.org/officeDocument/2006/relationships/hyperlink" Target="https://food.ec.europa.eu/horizontal-topics/committees/paff-committees/animal-health-and-welfare/presentations_en#2025"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D671F9CD-5C90-E90E-29B2-F39D267D1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2700"/>
            <a:ext cx="377825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Subtitle 2">
            <a:extLst>
              <a:ext uri="{FF2B5EF4-FFF2-40B4-BE49-F238E27FC236}">
                <a16:creationId xmlns:a16="http://schemas.microsoft.com/office/drawing/2014/main" id="{5D40F363-7C95-82E3-DB00-17B81B73CAE9}"/>
              </a:ext>
            </a:extLst>
          </p:cNvPr>
          <p:cNvSpPr txBox="1">
            <a:spLocks noGrp="1" noChangeArrowheads="1"/>
          </p:cNvSpPr>
          <p:nvPr>
            <p:ph type="subTitle" idx="1"/>
          </p:nvPr>
        </p:nvSpPr>
        <p:spPr>
          <a:xfrm>
            <a:off x="2879725" y="5823683"/>
            <a:ext cx="6400800" cy="514350"/>
          </a:xfrm>
        </p:spPr>
        <p:txBody>
          <a:bodyPr>
            <a:normAutofit fontScale="92500" lnSpcReduction="20000"/>
          </a:bodyPr>
          <a:lstStyle/>
          <a:p>
            <a:pPr eaLnBrk="1" hangingPunct="1"/>
            <a:r>
              <a:rPr lang="lv-LV" altLang="lv-LV" sz="1400" b="1" dirty="0">
                <a:solidFill>
                  <a:srgbClr val="181717"/>
                </a:solidFill>
                <a:latin typeface="Arial" panose="020B0604020202020204" pitchFamily="34" charset="0"/>
                <a:cs typeface="Arial" panose="020B0604020202020204" pitchFamily="34" charset="0"/>
              </a:rPr>
              <a:t>Rīga </a:t>
            </a:r>
          </a:p>
          <a:p>
            <a:pPr eaLnBrk="1" hangingPunct="1"/>
            <a:r>
              <a:rPr lang="lv-LV" altLang="lv-LV" sz="1400" b="1" dirty="0">
                <a:solidFill>
                  <a:srgbClr val="181717"/>
                </a:solidFill>
                <a:latin typeface="Arial" panose="020B0604020202020204" pitchFamily="34" charset="0"/>
                <a:cs typeface="Arial" panose="020B0604020202020204" pitchFamily="34" charset="0"/>
              </a:rPr>
              <a:t>24.04.2025.</a:t>
            </a:r>
            <a:endParaRPr altLang="lv-LV" sz="1400" b="1" dirty="0">
              <a:solidFill>
                <a:srgbClr val="181717"/>
              </a:solidFill>
              <a:latin typeface="Arial" panose="020B0604020202020204" pitchFamily="34" charset="0"/>
              <a:cs typeface="Arial" panose="020B0604020202020204" pitchFamily="34" charset="0"/>
            </a:endParaRPr>
          </a:p>
        </p:txBody>
      </p:sp>
      <p:pic>
        <p:nvPicPr>
          <p:cNvPr id="3076" name="Picture 6">
            <a:extLst>
              <a:ext uri="{FF2B5EF4-FFF2-40B4-BE49-F238E27FC236}">
                <a16:creationId xmlns:a16="http://schemas.microsoft.com/office/drawing/2014/main" id="{00638B7C-7EB4-7246-83C6-FC1EF0A23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38913"/>
            <a:ext cx="1219200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1">
            <a:extLst>
              <a:ext uri="{FF2B5EF4-FFF2-40B4-BE49-F238E27FC236}">
                <a16:creationId xmlns:a16="http://schemas.microsoft.com/office/drawing/2014/main" id="{2F59EA29-6287-1A67-D4F5-FAC5EE391C34}"/>
              </a:ext>
            </a:extLst>
          </p:cNvPr>
          <p:cNvSpPr txBox="1">
            <a:spLocks noGrp="1" noChangeArrowheads="1"/>
          </p:cNvSpPr>
          <p:nvPr>
            <p:ph type="ctrTitle"/>
          </p:nvPr>
        </p:nvSpPr>
        <p:spPr>
          <a:xfrm>
            <a:off x="823912" y="3015200"/>
            <a:ext cx="10544175" cy="1755373"/>
          </a:xfrm>
        </p:spPr>
        <p:txBody>
          <a:bodyPr>
            <a:normAutofit/>
          </a:bodyPr>
          <a:lstStyle/>
          <a:p>
            <a:pPr eaLnBrk="1" hangingPunct="1">
              <a:spcBef>
                <a:spcPts val="1200"/>
              </a:spcBef>
            </a:pPr>
            <a:r>
              <a:rPr lang="lv-LV" altLang="lv-LV" sz="4000" b="1" dirty="0">
                <a:solidFill>
                  <a:srgbClr val="002060"/>
                </a:solidFill>
                <a:latin typeface="Arial" panose="020B0604020202020204" pitchFamily="34" charset="0"/>
                <a:cs typeface="Arial" panose="020B0604020202020204" pitchFamily="34" charset="0"/>
              </a:rPr>
              <a:t>Biodrošība lauksaimniecības dzīvnieku novietnēs</a:t>
            </a:r>
            <a:br>
              <a:rPr lang="en-US" altLang="lv-LV" sz="3600" b="1" dirty="0">
                <a:solidFill>
                  <a:srgbClr val="333F50"/>
                </a:solidFill>
                <a:latin typeface="Calibri Light" panose="020F0302020204030204" pitchFamily="34" charset="0"/>
              </a:rPr>
            </a:br>
            <a:endParaRPr lang="en-US" altLang="lv-LV" sz="3600" dirty="0">
              <a:latin typeface="Calibri Light" panose="020F0302020204030204" pitchFamily="34" charset="0"/>
              <a:cs typeface="Times New Roman" panose="02020603050405020304" pitchFamily="18" charset="0"/>
            </a:endParaRPr>
          </a:p>
        </p:txBody>
      </p:sp>
      <p:sp>
        <p:nvSpPr>
          <p:cNvPr id="3078" name="Slide Number Placeholder 3">
            <a:extLst>
              <a:ext uri="{FF2B5EF4-FFF2-40B4-BE49-F238E27FC236}">
                <a16:creationId xmlns:a16="http://schemas.microsoft.com/office/drawing/2014/main" id="{440ADF1C-1BAF-B177-574A-7389DB3E15E3}"/>
              </a:ext>
            </a:extLst>
          </p:cNvPr>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2FB06AD-8980-49FC-8AB9-4196A25897F5}" type="slidenum">
              <a:rPr kumimoji="0" lang="lv-LV" altLang="lv-LV"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lv-LV" altLang="lv-LV"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5EABF-F4F9-A5C7-6E02-0E1D35174C83}"/>
              </a:ext>
            </a:extLst>
          </p:cNvPr>
          <p:cNvSpPr>
            <a:spLocks noGrp="1"/>
          </p:cNvSpPr>
          <p:nvPr>
            <p:ph type="title"/>
          </p:nvPr>
        </p:nvSpPr>
        <p:spPr>
          <a:xfrm>
            <a:off x="1539551" y="-166723"/>
            <a:ext cx="10252788" cy="1325563"/>
          </a:xfrm>
        </p:spPr>
        <p:txBody>
          <a:bodyPr/>
          <a:lstStyle/>
          <a:p>
            <a:pPr algn="ctr"/>
            <a:r>
              <a:rPr lang="lv-LV" dirty="0">
                <a:latin typeface="Times New Roman" panose="02020603050405020304" pitchFamily="18" charset="0"/>
                <a:cs typeface="Times New Roman" panose="02020603050405020304" pitchFamily="18" charset="0"/>
              </a:rPr>
              <a:t>Biodrošības plānošana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E1A7ABB-F2CA-7799-958E-D456705EE54B}"/>
              </a:ext>
            </a:extLst>
          </p:cNvPr>
          <p:cNvSpPr>
            <a:spLocks noGrp="1"/>
          </p:cNvSpPr>
          <p:nvPr>
            <p:ph idx="1"/>
          </p:nvPr>
        </p:nvSpPr>
        <p:spPr>
          <a:xfrm>
            <a:off x="1909666" y="1094694"/>
            <a:ext cx="9882673" cy="4351338"/>
          </a:xfrm>
          <a:solidFill>
            <a:schemeClr val="accent3">
              <a:lumMod val="20000"/>
              <a:lumOff val="80000"/>
            </a:schemeClr>
          </a:solidFill>
        </p:spPr>
        <p:txBody>
          <a:bodyPr>
            <a:normAutofit/>
          </a:bodyPr>
          <a:lstStyle/>
          <a:p>
            <a:r>
              <a:rPr lang="lv-LV" dirty="0">
                <a:latin typeface="Times New Roman" panose="02020603050405020304" pitchFamily="18" charset="0"/>
                <a:cs typeface="Times New Roman" panose="02020603050405020304" pitchFamily="18" charset="0"/>
              </a:rPr>
              <a:t>Novietnes – saimniecības darbību analīze un risku apzināšana</a:t>
            </a:r>
          </a:p>
          <a:p>
            <a:r>
              <a:rPr lang="lv-LV" dirty="0">
                <a:latin typeface="Times New Roman" panose="02020603050405020304" pitchFamily="18" charset="0"/>
                <a:cs typeface="Times New Roman" panose="02020603050405020304" pitchFamily="18" charset="0"/>
              </a:rPr>
              <a:t>Biodrošības pasākumu posmu strukturēšana</a:t>
            </a:r>
          </a:p>
          <a:p>
            <a:r>
              <a:rPr lang="lv-LV" dirty="0">
                <a:latin typeface="Times New Roman" panose="02020603050405020304" pitchFamily="18" charset="0"/>
                <a:cs typeface="Times New Roman" panose="02020603050405020304" pitchFamily="18" charset="0"/>
              </a:rPr>
              <a:t>Pasākumu plānošana, nepieciešamo materiāli tehnisko u.c. resursu apzināšana</a:t>
            </a:r>
          </a:p>
          <a:p>
            <a:r>
              <a:rPr lang="lv-LV" dirty="0">
                <a:latin typeface="Times New Roman" panose="02020603050405020304" pitchFamily="18" charset="0"/>
                <a:cs typeface="Times New Roman" panose="02020603050405020304" pitchFamily="18" charset="0"/>
              </a:rPr>
              <a:t>Pasākumu īstenošanas darbību apraksts, reģistru iekārtošana</a:t>
            </a:r>
          </a:p>
          <a:p>
            <a:r>
              <a:rPr lang="lv-LV" dirty="0">
                <a:latin typeface="Times New Roman" panose="02020603050405020304" pitchFamily="18" charset="0"/>
                <a:cs typeface="Times New Roman" panose="02020603050405020304" pitchFamily="18" charset="0"/>
              </a:rPr>
              <a:t>Pasākumu ieviešana</a:t>
            </a:r>
          </a:p>
          <a:p>
            <a:r>
              <a:rPr lang="lv-LV" dirty="0">
                <a:latin typeface="Times New Roman" panose="02020603050405020304" pitchFamily="18" charset="0"/>
                <a:cs typeface="Times New Roman" panose="02020603050405020304" pitchFamily="18" charset="0"/>
              </a:rPr>
              <a:t>Pasākumu uzturēšana un paškontrole</a:t>
            </a:r>
          </a:p>
          <a:p>
            <a:r>
              <a:rPr lang="lv-LV" dirty="0">
                <a:latin typeface="Times New Roman" panose="02020603050405020304" pitchFamily="18" charset="0"/>
                <a:cs typeface="Times New Roman" panose="02020603050405020304" pitchFamily="18" charset="0"/>
              </a:rPr>
              <a:t>Pasākumu, materiāli tehnisko resursu, dokumentu periodiska pārskatīšana un aktualizēšana</a:t>
            </a:r>
          </a:p>
        </p:txBody>
      </p:sp>
      <p:pic>
        <p:nvPicPr>
          <p:cNvPr id="4" name="Picture 3">
            <a:extLst>
              <a:ext uri="{FF2B5EF4-FFF2-40B4-BE49-F238E27FC236}">
                <a16:creationId xmlns:a16="http://schemas.microsoft.com/office/drawing/2014/main" id="{216F3967-4021-845A-10EE-85902A465D3A}"/>
              </a:ext>
            </a:extLst>
          </p:cNvPr>
          <p:cNvPicPr>
            <a:picLocks noChangeAspect="1"/>
          </p:cNvPicPr>
          <p:nvPr/>
        </p:nvPicPr>
        <p:blipFill>
          <a:blip r:embed="rId2"/>
          <a:stretch>
            <a:fillRect/>
          </a:stretch>
        </p:blipFill>
        <p:spPr>
          <a:xfrm>
            <a:off x="209550" y="174470"/>
            <a:ext cx="1561712" cy="1739802"/>
          </a:xfrm>
          <a:prstGeom prst="rect">
            <a:avLst/>
          </a:prstGeom>
        </p:spPr>
      </p:pic>
      <p:pic>
        <p:nvPicPr>
          <p:cNvPr id="6" name="Picture 5">
            <a:extLst>
              <a:ext uri="{FF2B5EF4-FFF2-40B4-BE49-F238E27FC236}">
                <a16:creationId xmlns:a16="http://schemas.microsoft.com/office/drawing/2014/main" id="{934C689F-BF2D-BA87-4DB7-EAF48DF6E19D}"/>
              </a:ext>
            </a:extLst>
          </p:cNvPr>
          <p:cNvPicPr>
            <a:picLocks noChangeAspect="1"/>
          </p:cNvPicPr>
          <p:nvPr/>
        </p:nvPicPr>
        <p:blipFill>
          <a:blip r:embed="rId3"/>
          <a:stretch>
            <a:fillRect/>
          </a:stretch>
        </p:blipFill>
        <p:spPr>
          <a:xfrm rot="20559608">
            <a:off x="9165923" y="5000871"/>
            <a:ext cx="2805916" cy="1598643"/>
          </a:xfrm>
          <a:prstGeom prst="rect">
            <a:avLst/>
          </a:prstGeom>
        </p:spPr>
      </p:pic>
    </p:spTree>
    <p:extLst>
      <p:ext uri="{BB962C8B-B14F-4D97-AF65-F5344CB8AC3E}">
        <p14:creationId xmlns:p14="http://schemas.microsoft.com/office/powerpoint/2010/main" val="207629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FDCC0AF-5266-492B-63C9-836830392585}"/>
              </a:ext>
            </a:extLst>
          </p:cNvPr>
          <p:cNvSpPr>
            <a:spLocks noGrp="1"/>
          </p:cNvSpPr>
          <p:nvPr>
            <p:ph type="title"/>
          </p:nvPr>
        </p:nvSpPr>
        <p:spPr>
          <a:xfrm>
            <a:off x="906780" y="1441113"/>
            <a:ext cx="3855720" cy="4371974"/>
          </a:xfrm>
        </p:spPr>
        <p:txBody>
          <a:bodyPr>
            <a:normAutofit/>
          </a:bodyPr>
          <a:lstStyle/>
          <a:p>
            <a:r>
              <a:rPr lang="lv-LV" sz="3600" dirty="0">
                <a:solidFill>
                  <a:schemeClr val="tx2"/>
                </a:solidFill>
                <a:latin typeface="Times New Roman" panose="02020603050405020304" pitchFamily="18" charset="0"/>
                <a:cs typeface="Times New Roman" panose="02020603050405020304" pitchFamily="18" charset="0"/>
              </a:rPr>
              <a:t>Transporta līdzekļi un slimību pārnešana</a:t>
            </a:r>
            <a:br>
              <a:rPr lang="lv-LV" sz="3600" dirty="0">
                <a:solidFill>
                  <a:schemeClr val="tx2"/>
                </a:solidFill>
                <a:latin typeface="Times New Roman" panose="02020603050405020304" pitchFamily="18" charset="0"/>
                <a:cs typeface="Times New Roman" panose="02020603050405020304" pitchFamily="18" charset="0"/>
              </a:rPr>
            </a:b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31011A-47F0-236D-2090-F3B18084EC5C}"/>
              </a:ext>
            </a:extLst>
          </p:cNvPr>
          <p:cNvSpPr>
            <a:spLocks noGrp="1"/>
          </p:cNvSpPr>
          <p:nvPr>
            <p:ph idx="1"/>
          </p:nvPr>
        </p:nvSpPr>
        <p:spPr>
          <a:xfrm>
            <a:off x="5165335" y="899318"/>
            <a:ext cx="6734759" cy="5230368"/>
          </a:xfrm>
        </p:spPr>
        <p:txBody>
          <a:bodyPr anchor="ctr">
            <a:normAutofit lnSpcReduction="10000"/>
          </a:bodyPr>
          <a:lstStyle/>
          <a:p>
            <a:pPr algn="just"/>
            <a:r>
              <a:rPr lang="lv-LV" sz="1800" dirty="0">
                <a:solidFill>
                  <a:schemeClr val="tx2"/>
                </a:solidFill>
                <a:latin typeface="Times New Roman" panose="02020603050405020304" pitchFamily="18" charset="0"/>
                <a:cs typeface="Times New Roman" panose="02020603050405020304" pitchFamily="18" charset="0"/>
              </a:rPr>
              <a:t>Lai gan dzīvnieku pārvietošana parasti tiek uzskatīta par galveno slimību izplatības cēloni, arī,(profesionālie) </a:t>
            </a:r>
            <a:r>
              <a:rPr lang="lv-LV" sz="1800" b="1" dirty="0">
                <a:solidFill>
                  <a:schemeClr val="tx2"/>
                </a:solidFill>
                <a:latin typeface="Times New Roman" panose="02020603050405020304" pitchFamily="18" charset="0"/>
                <a:cs typeface="Times New Roman" panose="02020603050405020304" pitchFamily="18" charset="0"/>
              </a:rPr>
              <a:t>apmeklētāji un transportlīdzekļi</a:t>
            </a:r>
            <a:r>
              <a:rPr lang="lv-LV" sz="1800" dirty="0">
                <a:solidFill>
                  <a:schemeClr val="tx2"/>
                </a:solidFill>
                <a:latin typeface="Times New Roman" panose="02020603050405020304" pitchFamily="18" charset="0"/>
                <a:cs typeface="Times New Roman" panose="02020603050405020304" pitchFamily="18" charset="0"/>
              </a:rPr>
              <a:t>, kas iebrauc fermā, jāņem vērā veidojot saimniecības bioloģiskās drošības plānu. </a:t>
            </a:r>
          </a:p>
          <a:p>
            <a:pPr algn="just"/>
            <a:r>
              <a:rPr lang="lv-LV" sz="1800" dirty="0">
                <a:solidFill>
                  <a:schemeClr val="tx2"/>
                </a:solidFill>
                <a:latin typeface="Times New Roman" panose="02020603050405020304" pitchFamily="18" charset="0"/>
                <a:cs typeface="Times New Roman" panose="02020603050405020304" pitchFamily="18" charset="0"/>
              </a:rPr>
              <a:t>Lai gan barības un piena savākšanas mašīnas reti saskaras ar dzīvniekiem fermā, šie transportlīdzekļi ir jāuzskata par biodrošības risku, jo tie vienā dienā apmeklē vairākus ganāmpulkus. Tāpēc </a:t>
            </a:r>
            <a:r>
              <a:rPr lang="lv-LV" sz="1800" b="1" dirty="0">
                <a:solidFill>
                  <a:schemeClr val="tx2"/>
                </a:solidFill>
                <a:latin typeface="Times New Roman" panose="02020603050405020304" pitchFamily="18" charset="0"/>
                <a:cs typeface="Times New Roman" panose="02020603050405020304" pitchFamily="18" charset="0"/>
              </a:rPr>
              <a:t>visiem fermā iebraucošajiem </a:t>
            </a:r>
            <a:r>
              <a:rPr lang="lv-LV" sz="1800" b="1" dirty="0">
                <a:solidFill>
                  <a:srgbClr val="C00000"/>
                </a:solidFill>
                <a:latin typeface="Times New Roman" panose="02020603050405020304" pitchFamily="18" charset="0"/>
                <a:cs typeface="Times New Roman" panose="02020603050405020304" pitchFamily="18" charset="0"/>
              </a:rPr>
              <a:t>transportlīdzekļiem jāiziet sanitārā caurlaide </a:t>
            </a:r>
            <a:r>
              <a:rPr lang="lv-LV" sz="1800" b="1" dirty="0">
                <a:solidFill>
                  <a:schemeClr val="tx2"/>
                </a:solidFill>
                <a:latin typeface="Times New Roman" panose="02020603050405020304" pitchFamily="18" charset="0"/>
                <a:cs typeface="Times New Roman" panose="02020603050405020304" pitchFamily="18" charset="0"/>
              </a:rPr>
              <a:t>(mazgāšana un dezinfekcija).</a:t>
            </a:r>
          </a:p>
          <a:p>
            <a:pPr algn="just"/>
            <a:r>
              <a:rPr lang="lv-LV" sz="1800" dirty="0">
                <a:solidFill>
                  <a:schemeClr val="tx2"/>
                </a:solidFill>
                <a:latin typeface="Times New Roman" panose="02020603050405020304" pitchFamily="18" charset="0"/>
                <a:cs typeface="Times New Roman" panose="02020603050405020304" pitchFamily="18" charset="0"/>
              </a:rPr>
              <a:t>Liellopu kūtis ir veidotas tā, lai traktori varētu ērti iekļūt telpās, lai pabarotu dzīvniekus un iztīrītu mēslus. Lai novērstu, citu transporta līdzekļu iekļūšanu fermā, jāizveido sanitārā pārejas zonas un jāiekārto stāvvieta apmeklētāju, darbinieku transportam. Barības piegādes un piena savākšanas process jāplāno bez nepieciešamības autovadītājam ieiet kūtīs.</a:t>
            </a:r>
          </a:p>
          <a:p>
            <a:pPr algn="just"/>
            <a:r>
              <a:rPr lang="lv-LV" sz="1800" dirty="0">
                <a:solidFill>
                  <a:schemeClr val="tx2"/>
                </a:solidFill>
                <a:latin typeface="Times New Roman" panose="02020603050405020304" pitchFamily="18" charset="0"/>
                <a:cs typeface="Times New Roman" panose="02020603050405020304" pitchFamily="18" charset="0"/>
              </a:rPr>
              <a:t>Izvedot dzīvniekus no fermas automašīnā var būt dzīvnieki no citām saimniecībām. Pārvadātājam nevajag ļaut iekļūt kūtī, ​​lai izvairītos no saskares ar dzīvniekiem. Tāpat dzīvniekus var pārvietot uz atsevišķu ēku vai iekraušanas laukumu. </a:t>
            </a:r>
          </a:p>
          <a:p>
            <a:pPr algn="just"/>
            <a:r>
              <a:rPr lang="lv-LV" sz="1800" dirty="0">
                <a:solidFill>
                  <a:schemeClr val="tx2"/>
                </a:solidFill>
                <a:latin typeface="Times New Roman" panose="02020603050405020304" pitchFamily="18" charset="0"/>
                <a:cs typeface="Times New Roman" panose="02020603050405020304" pitchFamily="18" charset="0"/>
              </a:rPr>
              <a:t>Izveidot transporta plūsmas plānojumu tā, lai nekrustotos iekšējā un ārējā transporta plūsmas</a:t>
            </a:r>
            <a:endParaRPr lang="en-US" sz="1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0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8805-C5C8-BA03-3229-76993F8B99FE}"/>
              </a:ext>
            </a:extLst>
          </p:cNvPr>
          <p:cNvSpPr>
            <a:spLocks noGrp="1"/>
          </p:cNvSpPr>
          <p:nvPr>
            <p:ph type="title"/>
          </p:nvPr>
        </p:nvSpPr>
        <p:spPr>
          <a:xfrm>
            <a:off x="1603310" y="190515"/>
            <a:ext cx="10515600" cy="1325563"/>
          </a:xfrm>
        </p:spPr>
        <p:txBody>
          <a:bodyPr>
            <a:normAutofit/>
          </a:bodyPr>
          <a:lstStyle/>
          <a:p>
            <a:pPr algn="ctr"/>
            <a:r>
              <a:rPr lang="lv-LV" sz="3200" dirty="0">
                <a:latin typeface="Times New Roman" panose="02020603050405020304" pitchFamily="18" charset="0"/>
                <a:cs typeface="Times New Roman" panose="02020603050405020304" pitchFamily="18" charset="0"/>
              </a:rPr>
              <a:t>Transporta līdzekļu sanitārās caurlaides izveide, iekārtošana, aprīkošana</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91D10A-1A0C-5EBB-9A6B-1651997B1D96}"/>
              </a:ext>
            </a:extLst>
          </p:cNvPr>
          <p:cNvSpPr>
            <a:spLocks noGrp="1"/>
          </p:cNvSpPr>
          <p:nvPr>
            <p:ph idx="1"/>
          </p:nvPr>
        </p:nvSpPr>
        <p:spPr>
          <a:xfrm>
            <a:off x="2033296" y="1516078"/>
            <a:ext cx="9226420" cy="4351338"/>
          </a:xfrm>
          <a:solidFill>
            <a:schemeClr val="accent3">
              <a:lumMod val="20000"/>
              <a:lumOff val="80000"/>
            </a:schemeClr>
          </a:solidFill>
        </p:spPr>
        <p:txBody>
          <a:bodyPr/>
          <a:lstStyle/>
          <a:p>
            <a:r>
              <a:rPr lang="lv-LV" dirty="0">
                <a:latin typeface="Times New Roman" panose="02020603050405020304" pitchFamily="18" charset="0"/>
                <a:cs typeface="Times New Roman" panose="02020603050405020304" pitchFamily="18" charset="0"/>
              </a:rPr>
              <a:t>Vietas izvēle, projektēšana</a:t>
            </a:r>
          </a:p>
          <a:p>
            <a:r>
              <a:rPr lang="lv-LV" dirty="0">
                <a:latin typeface="Times New Roman" panose="02020603050405020304" pitchFamily="18" charset="0"/>
                <a:cs typeface="Times New Roman" panose="02020603050405020304" pitchFamily="18" charset="0"/>
              </a:rPr>
              <a:t>Nožogojums transporta plūsmas organizēšanai</a:t>
            </a:r>
          </a:p>
          <a:p>
            <a:r>
              <a:rPr lang="lv-LV" dirty="0">
                <a:latin typeface="Times New Roman" panose="02020603050405020304" pitchFamily="18" charset="0"/>
                <a:cs typeface="Times New Roman" panose="02020603050405020304" pitchFamily="18" charset="0"/>
              </a:rPr>
              <a:t>Vietas izbūve – stingra seguma laukums (betonēts, asfaltēts), var papildus paredzēt baseinu riteņu dezinfekcijai, kas pasargāts no lietus ūdens (nojume)</a:t>
            </a:r>
          </a:p>
          <a:p>
            <a:r>
              <a:rPr lang="lv-LV" dirty="0">
                <a:latin typeface="Times New Roman" panose="02020603050405020304" pitchFamily="18" charset="0"/>
                <a:cs typeface="Times New Roman" panose="02020603050405020304" pitchFamily="18" charset="0"/>
              </a:rPr>
              <a:t>Transporta līdzekļu mazgāšanas aprīkojums (iekārtas, ūdens pieejamība)</a:t>
            </a:r>
          </a:p>
          <a:p>
            <a:r>
              <a:rPr lang="lv-LV" dirty="0">
                <a:latin typeface="Times New Roman" panose="02020603050405020304" pitchFamily="18" charset="0"/>
                <a:cs typeface="Times New Roman" panose="02020603050405020304" pitchFamily="18" charset="0"/>
              </a:rPr>
              <a:t>Transporta līdzekļu dezinfekcijas aprīkojums</a:t>
            </a:r>
          </a:p>
          <a:p>
            <a:r>
              <a:rPr lang="lv-LV" dirty="0">
                <a:latin typeface="Times New Roman" panose="02020603050405020304" pitchFamily="18" charset="0"/>
                <a:cs typeface="Times New Roman" panose="02020603050405020304" pitchFamily="18" charset="0"/>
              </a:rPr>
              <a:t>Dezinfekcijas līdzekļi</a:t>
            </a:r>
          </a:p>
          <a:p>
            <a:pPr marL="0" indent="0">
              <a:buNone/>
            </a:pPr>
            <a:endParaRPr lang="lv-LV"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97B915-6A5A-4E4D-5B66-704CEF3D0548}"/>
              </a:ext>
            </a:extLst>
          </p:cNvPr>
          <p:cNvPicPr>
            <a:picLocks noChangeAspect="1"/>
          </p:cNvPicPr>
          <p:nvPr/>
        </p:nvPicPr>
        <p:blipFill>
          <a:blip r:embed="rId2"/>
          <a:stretch>
            <a:fillRect/>
          </a:stretch>
        </p:blipFill>
        <p:spPr>
          <a:xfrm>
            <a:off x="209550" y="174470"/>
            <a:ext cx="1561712" cy="1739802"/>
          </a:xfrm>
          <a:prstGeom prst="rect">
            <a:avLst/>
          </a:prstGeom>
        </p:spPr>
      </p:pic>
      <p:pic>
        <p:nvPicPr>
          <p:cNvPr id="8" name="Picture 7">
            <a:extLst>
              <a:ext uri="{FF2B5EF4-FFF2-40B4-BE49-F238E27FC236}">
                <a16:creationId xmlns:a16="http://schemas.microsoft.com/office/drawing/2014/main" id="{78B294BE-0A15-DF3A-CFF5-BD0CBC36CBEA}"/>
              </a:ext>
            </a:extLst>
          </p:cNvPr>
          <p:cNvPicPr>
            <a:picLocks noChangeAspect="1"/>
          </p:cNvPicPr>
          <p:nvPr/>
        </p:nvPicPr>
        <p:blipFill>
          <a:blip r:embed="rId3"/>
          <a:stretch>
            <a:fillRect/>
          </a:stretch>
        </p:blipFill>
        <p:spPr>
          <a:xfrm>
            <a:off x="7066249" y="5188511"/>
            <a:ext cx="2803206" cy="1745042"/>
          </a:xfrm>
          <a:prstGeom prst="rect">
            <a:avLst/>
          </a:prstGeom>
        </p:spPr>
      </p:pic>
      <p:pic>
        <p:nvPicPr>
          <p:cNvPr id="10" name="Picture 9">
            <a:extLst>
              <a:ext uri="{FF2B5EF4-FFF2-40B4-BE49-F238E27FC236}">
                <a16:creationId xmlns:a16="http://schemas.microsoft.com/office/drawing/2014/main" id="{1EB57573-4ECE-DA69-E86C-03459763BEA0}"/>
              </a:ext>
            </a:extLst>
          </p:cNvPr>
          <p:cNvPicPr>
            <a:picLocks noChangeAspect="1"/>
          </p:cNvPicPr>
          <p:nvPr/>
        </p:nvPicPr>
        <p:blipFill>
          <a:blip r:embed="rId4"/>
          <a:stretch>
            <a:fillRect/>
          </a:stretch>
        </p:blipFill>
        <p:spPr>
          <a:xfrm>
            <a:off x="9869455" y="4368570"/>
            <a:ext cx="1836579" cy="1303133"/>
          </a:xfrm>
          <a:prstGeom prst="rect">
            <a:avLst/>
          </a:prstGeom>
        </p:spPr>
      </p:pic>
    </p:spTree>
    <p:extLst>
      <p:ext uri="{BB962C8B-B14F-4D97-AF65-F5344CB8AC3E}">
        <p14:creationId xmlns:p14="http://schemas.microsoft.com/office/powerpoint/2010/main" val="3829088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A7E7-19F9-A595-ADD8-B1592558D9C7}"/>
              </a:ext>
            </a:extLst>
          </p:cNvPr>
          <p:cNvSpPr>
            <a:spLocks noGrp="1"/>
          </p:cNvSpPr>
          <p:nvPr>
            <p:ph type="title"/>
          </p:nvPr>
        </p:nvSpPr>
        <p:spPr/>
        <p:txBody>
          <a:bodyPr>
            <a:normAutofit/>
          </a:bodyPr>
          <a:lstStyle/>
          <a:p>
            <a:pPr algn="ctr"/>
            <a:r>
              <a:rPr lang="lv-LV" sz="3200" dirty="0">
                <a:latin typeface="Times New Roman" panose="02020603050405020304" pitchFamily="18" charset="0"/>
                <a:cs typeface="Times New Roman" panose="02020603050405020304" pitchFamily="18" charset="0"/>
              </a:rPr>
              <a:t>Ilustratīvs piemērs transporta plūsmu sakārtošanai, lai mazinātu infekciju ievazāšanas riskus</a:t>
            </a:r>
            <a:endParaRPr lang="en-US" sz="32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DD520F5-8576-F8CD-D1A1-8B54A84D3265}"/>
              </a:ext>
            </a:extLst>
          </p:cNvPr>
          <p:cNvPicPr>
            <a:picLocks noGrp="1" noChangeAspect="1"/>
          </p:cNvPicPr>
          <p:nvPr>
            <p:ph idx="1"/>
          </p:nvPr>
        </p:nvPicPr>
        <p:blipFill>
          <a:blip r:embed="rId2"/>
          <a:stretch>
            <a:fillRect/>
          </a:stretch>
        </p:blipFill>
        <p:spPr>
          <a:xfrm>
            <a:off x="1082351" y="1774188"/>
            <a:ext cx="10156124" cy="4032579"/>
          </a:xfrm>
        </p:spPr>
      </p:pic>
      <p:sp>
        <p:nvSpPr>
          <p:cNvPr id="7" name="TextBox 6">
            <a:extLst>
              <a:ext uri="{FF2B5EF4-FFF2-40B4-BE49-F238E27FC236}">
                <a16:creationId xmlns:a16="http://schemas.microsoft.com/office/drawing/2014/main" id="{A4AB07F8-99A7-60B8-7292-616E725CEEE9}"/>
              </a:ext>
            </a:extLst>
          </p:cNvPr>
          <p:cNvSpPr txBox="1"/>
          <p:nvPr/>
        </p:nvSpPr>
        <p:spPr>
          <a:xfrm>
            <a:off x="1807027" y="5890267"/>
            <a:ext cx="6096000" cy="215444"/>
          </a:xfrm>
          <a:prstGeom prst="rect">
            <a:avLst/>
          </a:prstGeom>
          <a:noFill/>
        </p:spPr>
        <p:txBody>
          <a:bodyPr wrap="square">
            <a:spAutoFit/>
          </a:bodyPr>
          <a:lstStyle/>
          <a:p>
            <a:r>
              <a:rPr lang="en-US" sz="800" b="0" i="1" u="none" strike="noStrike" baseline="0" dirty="0">
                <a:latin typeface="Univers-CondensedLightOblique"/>
              </a:rPr>
              <a:t>Johannes </a:t>
            </a:r>
            <a:r>
              <a:rPr lang="en-US" sz="800" b="0" i="1" u="none" strike="noStrike" baseline="0" dirty="0" err="1">
                <a:latin typeface="Univers-CondensedLightOblique"/>
              </a:rPr>
              <a:t>Hilgers</a:t>
            </a:r>
            <a:r>
              <a:rPr lang="en-US" sz="800" b="0" i="1" u="none" strike="noStrike" baseline="0" dirty="0">
                <a:latin typeface="Univers-CondensedLightOblique"/>
              </a:rPr>
              <a:t>, DLZ 12/2008</a:t>
            </a:r>
            <a:endParaRPr lang="en-US" dirty="0"/>
          </a:p>
        </p:txBody>
      </p:sp>
    </p:spTree>
    <p:extLst>
      <p:ext uri="{BB962C8B-B14F-4D97-AF65-F5344CB8AC3E}">
        <p14:creationId xmlns:p14="http://schemas.microsoft.com/office/powerpoint/2010/main" val="66724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822" y="823635"/>
            <a:ext cx="3366655" cy="573578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4639" y="823635"/>
            <a:ext cx="4301837" cy="57357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799" y="823635"/>
            <a:ext cx="4267201" cy="5735783"/>
          </a:xfrm>
          <a:prstGeom prst="rect">
            <a:avLst/>
          </a:prstGeom>
        </p:spPr>
      </p:pic>
    </p:spTree>
    <p:extLst>
      <p:ext uri="{BB962C8B-B14F-4D97-AF65-F5344CB8AC3E}">
        <p14:creationId xmlns:p14="http://schemas.microsoft.com/office/powerpoint/2010/main" val="34934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FDCC0AF-5266-492B-63C9-836830392585}"/>
              </a:ext>
            </a:extLst>
          </p:cNvPr>
          <p:cNvSpPr>
            <a:spLocks noGrp="1"/>
          </p:cNvSpPr>
          <p:nvPr>
            <p:ph type="title"/>
          </p:nvPr>
        </p:nvSpPr>
        <p:spPr>
          <a:xfrm>
            <a:off x="906780" y="1441113"/>
            <a:ext cx="3855720" cy="4371974"/>
          </a:xfrm>
        </p:spPr>
        <p:txBody>
          <a:bodyPr>
            <a:normAutofit/>
          </a:bodyPr>
          <a:lstStyle/>
          <a:p>
            <a:r>
              <a:rPr lang="lv-LV" sz="3600" dirty="0">
                <a:solidFill>
                  <a:schemeClr val="tx2"/>
                </a:solidFill>
                <a:latin typeface="Times New Roman" panose="02020603050405020304" pitchFamily="18" charset="0"/>
                <a:cs typeface="Times New Roman" panose="02020603050405020304" pitchFamily="18" charset="0"/>
              </a:rPr>
              <a:t>Apmeklētāji un strādnieki</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31011A-47F0-236D-2090-F3B18084EC5C}"/>
              </a:ext>
            </a:extLst>
          </p:cNvPr>
          <p:cNvSpPr>
            <a:spLocks noGrp="1"/>
          </p:cNvSpPr>
          <p:nvPr>
            <p:ph idx="1"/>
          </p:nvPr>
        </p:nvSpPr>
        <p:spPr>
          <a:xfrm>
            <a:off x="5165335" y="704112"/>
            <a:ext cx="6734759" cy="5230368"/>
          </a:xfrm>
        </p:spPr>
        <p:txBody>
          <a:bodyPr anchor="ctr">
            <a:normAutofit/>
          </a:bodyPr>
          <a:lstStyle/>
          <a:p>
            <a:pPr algn="just"/>
            <a:r>
              <a:rPr lang="lv-LV" sz="1800" dirty="0">
                <a:solidFill>
                  <a:schemeClr val="tx2"/>
                </a:solidFill>
                <a:latin typeface="Times New Roman" panose="02020603050405020304" pitchFamily="18" charset="0"/>
                <a:cs typeface="Times New Roman" panose="02020603050405020304" pitchFamily="18" charset="0"/>
              </a:rPr>
              <a:t>Fermas apmeklē dažādi speciālisti ar darbu saistītu iemeslu dēļ un tādējādi tie var nonākt kontaktā ar dzīvniekiem (veterinārārsti, mākslīgās apsēklošanas tehniķis, dzīvnieku pircēji, </a:t>
            </a:r>
            <a:r>
              <a:rPr lang="lv-LV" sz="1800" dirty="0" err="1">
                <a:solidFill>
                  <a:schemeClr val="tx2"/>
                </a:solidFill>
                <a:latin typeface="Times New Roman" panose="02020603050405020304" pitchFamily="18" charset="0"/>
                <a:cs typeface="Times New Roman" panose="02020603050405020304" pitchFamily="18" charset="0"/>
              </a:rPr>
              <a:t>u.c</a:t>
            </a:r>
            <a:r>
              <a:rPr lang="lv-LV" sz="1800" dirty="0">
                <a:solidFill>
                  <a:schemeClr val="tx2"/>
                </a:solidFill>
                <a:latin typeface="Times New Roman" panose="02020603050405020304" pitchFamily="18" charset="0"/>
                <a:cs typeface="Times New Roman" panose="02020603050405020304" pitchFamily="18" charset="0"/>
              </a:rPr>
              <a:t>). </a:t>
            </a:r>
          </a:p>
          <a:p>
            <a:pPr algn="just"/>
            <a:r>
              <a:rPr lang="lv-LV" sz="1800" dirty="0">
                <a:solidFill>
                  <a:schemeClr val="tx2"/>
                </a:solidFill>
                <a:latin typeface="Times New Roman" panose="02020603050405020304" pitchFamily="18" charset="0"/>
                <a:cs typeface="Times New Roman" panose="02020603050405020304" pitchFamily="18" charset="0"/>
              </a:rPr>
              <a:t>Nereti apmeklētāji var brīvi ienākt fermā un telpās, ​​kur tiek turēti dzīvnieki, tāpēc, ieteicams ikvienam apmeklētājam pirms ierašanās informēt operatoru, apmeklēt kūti tikai kopā ar operatoru; Var būt noderīgi izbūvēt nožogojumu un ieejas vārtus (t.sk. redzamā vietā  norādot operatora telefona numuru un lieguma zīmes (piktogrammas). </a:t>
            </a:r>
          </a:p>
          <a:p>
            <a:pPr algn="just"/>
            <a:r>
              <a:rPr lang="lv-LV" sz="1800" dirty="0">
                <a:solidFill>
                  <a:schemeClr val="tx2"/>
                </a:solidFill>
                <a:latin typeface="Times New Roman" panose="02020603050405020304" pitchFamily="18" charset="0"/>
                <a:cs typeface="Times New Roman" panose="02020603050405020304" pitchFamily="18" charset="0"/>
              </a:rPr>
              <a:t>Pasākumi apmeklētājiem liek apzināties, ka fermā nedrīkst brīvi iekļūt.</a:t>
            </a:r>
          </a:p>
          <a:p>
            <a:pPr algn="just"/>
            <a:r>
              <a:rPr lang="lv-LV" sz="1800" dirty="0">
                <a:solidFill>
                  <a:schemeClr val="tx2"/>
                </a:solidFill>
                <a:latin typeface="Times New Roman" panose="02020603050405020304" pitchFamily="18" charset="0"/>
                <a:cs typeface="Times New Roman" panose="02020603050405020304" pitchFamily="18" charset="0"/>
              </a:rPr>
              <a:t>Lai apmeklētāji un darbinieki neapdraudētu dzīvnieku veselību, </a:t>
            </a:r>
            <a:r>
              <a:rPr lang="lv-LV" sz="1800" b="1" dirty="0">
                <a:solidFill>
                  <a:srgbClr val="C00000"/>
                </a:solidFill>
                <a:latin typeface="Times New Roman" panose="02020603050405020304" pitchFamily="18" charset="0"/>
                <a:cs typeface="Times New Roman" panose="02020603050405020304" pitchFamily="18" charset="0"/>
              </a:rPr>
              <a:t>jāizveido personāla sanitārā caurlaide </a:t>
            </a:r>
            <a:r>
              <a:rPr lang="lv-LV" sz="1800" dirty="0">
                <a:solidFill>
                  <a:schemeClr val="tx2"/>
                </a:solidFill>
                <a:latin typeface="Times New Roman" panose="02020603050405020304" pitchFamily="18" charset="0"/>
                <a:cs typeface="Times New Roman" panose="02020603050405020304" pitchFamily="18" charset="0"/>
              </a:rPr>
              <a:t>– minimums - iespēja pārģērbties, nomainīt apavus, mazgāt dezinficēt rokas. Iekārtojums jāveido tā, lai nodrošinātu plūsmu no t.s. netīrās uz tīro zonu.. </a:t>
            </a:r>
          </a:p>
          <a:p>
            <a:pPr algn="just"/>
            <a:r>
              <a:rPr lang="lv-LV" sz="1800" dirty="0">
                <a:solidFill>
                  <a:schemeClr val="tx2"/>
                </a:solidFill>
                <a:latin typeface="Times New Roman" panose="02020603050405020304" pitchFamily="18" charset="0"/>
                <a:cs typeface="Times New Roman" panose="02020603050405020304" pitchFamily="18" charset="0"/>
              </a:rPr>
              <a:t>Šiem biodrošības </a:t>
            </a:r>
            <a:r>
              <a:rPr lang="lv-LV" sz="1800" dirty="0" err="1">
                <a:solidFill>
                  <a:schemeClr val="tx2"/>
                </a:solidFill>
                <a:latin typeface="Times New Roman" panose="02020603050405020304" pitchFamily="18" charset="0"/>
                <a:cs typeface="Times New Roman" panose="02020603050405020304" pitchFamily="18" charset="0"/>
              </a:rPr>
              <a:t>pamatpasākumiem</a:t>
            </a:r>
            <a:r>
              <a:rPr lang="lv-LV" sz="1800" dirty="0">
                <a:solidFill>
                  <a:schemeClr val="tx2"/>
                </a:solidFill>
                <a:latin typeface="Times New Roman" panose="02020603050405020304" pitchFamily="18" charset="0"/>
                <a:cs typeface="Times New Roman" panose="02020603050405020304" pitchFamily="18" charset="0"/>
              </a:rPr>
              <a:t> ir jābūt pieejamiem visiem apmeklētājiem un jāuzmana, lai tie tiek respektēti.</a:t>
            </a:r>
            <a:endParaRPr lang="en-US" sz="1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674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E87A34-4CC6-1AA2-217F-5CB044E1CF3F}"/>
              </a:ext>
            </a:extLst>
          </p:cNvPr>
          <p:cNvPicPr>
            <a:picLocks noGrp="1" noChangeAspect="1"/>
          </p:cNvPicPr>
          <p:nvPr>
            <p:ph idx="1"/>
          </p:nvPr>
        </p:nvPicPr>
        <p:blipFill>
          <a:blip r:embed="rId2"/>
          <a:stretch>
            <a:fillRect/>
          </a:stretch>
        </p:blipFill>
        <p:spPr>
          <a:xfrm>
            <a:off x="1425861" y="819150"/>
            <a:ext cx="10113088" cy="4868244"/>
          </a:xfrm>
        </p:spPr>
      </p:pic>
    </p:spTree>
    <p:extLst>
      <p:ext uri="{BB962C8B-B14F-4D97-AF65-F5344CB8AC3E}">
        <p14:creationId xmlns:p14="http://schemas.microsoft.com/office/powerpoint/2010/main" val="268548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58805-C5C8-BA03-3229-76993F8B99FE}"/>
              </a:ext>
            </a:extLst>
          </p:cNvPr>
          <p:cNvSpPr>
            <a:spLocks noGrp="1"/>
          </p:cNvSpPr>
          <p:nvPr>
            <p:ph type="title"/>
          </p:nvPr>
        </p:nvSpPr>
        <p:spPr>
          <a:xfrm>
            <a:off x="1676400" y="53227"/>
            <a:ext cx="10515600" cy="1325563"/>
          </a:xfrm>
        </p:spPr>
        <p:txBody>
          <a:bodyPr>
            <a:normAutofit/>
          </a:bodyPr>
          <a:lstStyle/>
          <a:p>
            <a:pPr algn="ctr"/>
            <a:r>
              <a:rPr lang="lv-LV" sz="3600" dirty="0">
                <a:latin typeface="Times New Roman" panose="02020603050405020304" pitchFamily="18" charset="0"/>
                <a:cs typeface="Times New Roman" panose="02020603050405020304" pitchFamily="18" charset="0"/>
              </a:rPr>
              <a:t>Personāla sanitārās caurlaides izveide, iekārtošana, aprīkošana</a:t>
            </a:r>
            <a:endParaRPr lang="en-US"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D91D10A-1A0C-5EBB-9A6B-1651997B1D96}"/>
              </a:ext>
            </a:extLst>
          </p:cNvPr>
          <p:cNvSpPr>
            <a:spLocks noGrp="1"/>
          </p:cNvSpPr>
          <p:nvPr>
            <p:ph idx="1"/>
          </p:nvPr>
        </p:nvSpPr>
        <p:spPr>
          <a:xfrm>
            <a:off x="1938434" y="1378790"/>
            <a:ext cx="9226420" cy="4351338"/>
          </a:xfrm>
          <a:solidFill>
            <a:schemeClr val="accent3">
              <a:lumMod val="20000"/>
              <a:lumOff val="80000"/>
            </a:schemeClr>
          </a:solidFill>
        </p:spPr>
        <p:txBody>
          <a:bodyPr>
            <a:normAutofit/>
          </a:bodyPr>
          <a:lstStyle/>
          <a:p>
            <a:r>
              <a:rPr lang="lv-LV" dirty="0">
                <a:latin typeface="Times New Roman" panose="02020603050405020304" pitchFamily="18" charset="0"/>
                <a:cs typeface="Times New Roman" panose="02020603050405020304" pitchFamily="18" charset="0"/>
              </a:rPr>
              <a:t>Vietas, telpas izvēle, izveide</a:t>
            </a:r>
          </a:p>
          <a:p>
            <a:r>
              <a:rPr lang="lv-LV" dirty="0">
                <a:latin typeface="Times New Roman" panose="02020603050405020304" pitchFamily="18" charset="0"/>
                <a:cs typeface="Times New Roman" panose="02020603050405020304" pitchFamily="18" charset="0"/>
              </a:rPr>
              <a:t>Nožogojums apmeklētāju, darbinieku plūsmas organizēšanai</a:t>
            </a:r>
          </a:p>
          <a:p>
            <a:r>
              <a:rPr lang="lv-LV" dirty="0">
                <a:latin typeface="Times New Roman" panose="02020603050405020304" pitchFamily="18" charset="0"/>
                <a:cs typeface="Times New Roman" panose="02020603050405020304" pitchFamily="18" charset="0"/>
              </a:rPr>
              <a:t>Telpas iekārtošana, aprīkošana – plūsmas organizēšana, skapji «āra» drēbēm un apaviem, skapji/plaukti kūts drēbēm, apaviem; izlietnes roku mazgāšanai, roku un apavu dezinfekcijas aprīkojums, +/- dušas</a:t>
            </a:r>
          </a:p>
          <a:p>
            <a:r>
              <a:rPr lang="lv-LV" dirty="0">
                <a:latin typeface="Times New Roman" panose="02020603050405020304" pitchFamily="18" charset="0"/>
                <a:cs typeface="Times New Roman" panose="02020603050405020304" pitchFamily="18" charset="0"/>
              </a:rPr>
              <a:t>Saimniecības (darba) apģērba, apavu, cepurīšu (vienreizējo) iegāde</a:t>
            </a:r>
          </a:p>
          <a:p>
            <a:r>
              <a:rPr lang="lv-LV" dirty="0">
                <a:latin typeface="Times New Roman" panose="02020603050405020304" pitchFamily="18" charset="0"/>
                <a:cs typeface="Times New Roman" panose="02020603050405020304" pitchFamily="18" charset="0"/>
              </a:rPr>
              <a:t>Dezinfekcijas līdzekļi</a:t>
            </a:r>
          </a:p>
          <a:p>
            <a:endParaRPr lang="lv-LV" dirty="0">
              <a:latin typeface="Times New Roman" panose="02020603050405020304" pitchFamily="18" charset="0"/>
              <a:cs typeface="Times New Roman" panose="02020603050405020304" pitchFamily="18" charset="0"/>
            </a:endParaRPr>
          </a:p>
          <a:p>
            <a:pPr marL="0" indent="0">
              <a:buNone/>
            </a:pPr>
            <a:endParaRPr lang="lv-LV"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97B915-6A5A-4E4D-5B66-704CEF3D0548}"/>
              </a:ext>
            </a:extLst>
          </p:cNvPr>
          <p:cNvPicPr>
            <a:picLocks noChangeAspect="1"/>
          </p:cNvPicPr>
          <p:nvPr/>
        </p:nvPicPr>
        <p:blipFill>
          <a:blip r:embed="rId2"/>
          <a:stretch>
            <a:fillRect/>
          </a:stretch>
        </p:blipFill>
        <p:spPr>
          <a:xfrm>
            <a:off x="209550" y="174470"/>
            <a:ext cx="1561712" cy="1739802"/>
          </a:xfrm>
          <a:prstGeom prst="rect">
            <a:avLst/>
          </a:prstGeom>
        </p:spPr>
      </p:pic>
      <p:pic>
        <p:nvPicPr>
          <p:cNvPr id="4" name="Picture 3">
            <a:extLst>
              <a:ext uri="{FF2B5EF4-FFF2-40B4-BE49-F238E27FC236}">
                <a16:creationId xmlns:a16="http://schemas.microsoft.com/office/drawing/2014/main" id="{4BBF1FA2-BBF7-9E51-D7B7-B2F0C5819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01" y="4521477"/>
            <a:ext cx="1988514" cy="228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90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FDCC0AF-5266-492B-63C9-836830392585}"/>
              </a:ext>
            </a:extLst>
          </p:cNvPr>
          <p:cNvSpPr>
            <a:spLocks noGrp="1"/>
          </p:cNvSpPr>
          <p:nvPr>
            <p:ph type="title"/>
          </p:nvPr>
        </p:nvSpPr>
        <p:spPr>
          <a:xfrm>
            <a:off x="643876" y="1133309"/>
            <a:ext cx="3855720" cy="4371974"/>
          </a:xfrm>
        </p:spPr>
        <p:txBody>
          <a:bodyPr>
            <a:normAutofit/>
          </a:bodyPr>
          <a:lstStyle/>
          <a:p>
            <a:r>
              <a:rPr lang="lv-LV" sz="3600" dirty="0">
                <a:solidFill>
                  <a:schemeClr val="tx2"/>
                </a:solidFill>
                <a:latin typeface="Times New Roman" panose="02020603050405020304" pitchFamily="18" charset="0"/>
                <a:cs typeface="Times New Roman" panose="02020603050405020304" pitchFamily="18" charset="0"/>
              </a:rPr>
              <a:t>Dzīvnieku līķi un slimību pārnešana</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31011A-47F0-236D-2090-F3B18084EC5C}"/>
              </a:ext>
            </a:extLst>
          </p:cNvPr>
          <p:cNvSpPr>
            <a:spLocks noGrp="1"/>
          </p:cNvSpPr>
          <p:nvPr>
            <p:ph idx="1"/>
          </p:nvPr>
        </p:nvSpPr>
        <p:spPr>
          <a:xfrm>
            <a:off x="5165335" y="704112"/>
            <a:ext cx="6734759" cy="5230368"/>
          </a:xfrm>
        </p:spPr>
        <p:txBody>
          <a:bodyPr anchor="ctr">
            <a:normAutofit/>
          </a:bodyPr>
          <a:lstStyle/>
          <a:p>
            <a:pPr algn="just"/>
            <a:r>
              <a:rPr lang="lv-LV" sz="1800" dirty="0">
                <a:solidFill>
                  <a:schemeClr val="tx2"/>
                </a:solidFill>
                <a:latin typeface="Times New Roman" panose="02020603050405020304" pitchFamily="18" charset="0"/>
                <a:cs typeface="Times New Roman" panose="02020603050405020304" pitchFamily="18" charset="0"/>
              </a:rPr>
              <a:t>Katra beigta dzīvnieka nāves cēlonis var būt infekciozs, un tāpēc beigtie dzīvnieki pēc iespējas ātrāk jāizved no saimniecības, lai izvairītos no slimības pārnešanas tiešā un netiešā kontaktā.</a:t>
            </a:r>
          </a:p>
          <a:p>
            <a:pPr algn="just"/>
            <a:endParaRPr lang="lv-LV" sz="1800" dirty="0">
              <a:solidFill>
                <a:schemeClr val="tx2"/>
              </a:solidFill>
              <a:latin typeface="Times New Roman" panose="02020603050405020304" pitchFamily="18" charset="0"/>
              <a:cs typeface="Times New Roman" panose="02020603050405020304" pitchFamily="18" charset="0"/>
            </a:endParaRPr>
          </a:p>
          <a:p>
            <a:pPr algn="just"/>
            <a:r>
              <a:rPr lang="lv-LV" sz="1800" dirty="0">
                <a:solidFill>
                  <a:schemeClr val="tx2"/>
                </a:solidFill>
                <a:latin typeface="Times New Roman" panose="02020603050405020304" pitchFamily="18" charset="0"/>
                <a:cs typeface="Times New Roman" panose="02020603050405020304" pitchFamily="18" charset="0"/>
              </a:rPr>
              <a:t>Kamēr liemeņus nesavāc pārstrādes uzņēmums, tie jāuzglabā atsevišķā </a:t>
            </a:r>
            <a:r>
              <a:rPr lang="lv-LV" sz="1800" dirty="0">
                <a:solidFill>
                  <a:srgbClr val="C00000"/>
                </a:solidFill>
                <a:latin typeface="Times New Roman" panose="02020603050405020304" pitchFamily="18" charset="0"/>
                <a:cs typeface="Times New Roman" panose="02020603050405020304" pitchFamily="18" charset="0"/>
              </a:rPr>
              <a:t>uzglabāšanas vietā </a:t>
            </a:r>
            <a:r>
              <a:rPr lang="lv-LV" sz="1800" dirty="0">
                <a:solidFill>
                  <a:schemeClr val="tx2"/>
                </a:solidFill>
                <a:latin typeface="Times New Roman" panose="02020603050405020304" pitchFamily="18" charset="0"/>
                <a:cs typeface="Times New Roman" panose="02020603050405020304" pitchFamily="18" charset="0"/>
              </a:rPr>
              <a:t>ar vismaz betonētu pamatni. Vēlams, lai šī vieta būtu izvietota tā, lai blakusproduktu savākšanas automašīna neiebrauktu fermā.</a:t>
            </a:r>
          </a:p>
          <a:p>
            <a:pPr marL="0" indent="0" algn="just">
              <a:buNone/>
            </a:pPr>
            <a:endParaRPr lang="lv-LV" sz="1800" dirty="0">
              <a:solidFill>
                <a:schemeClr val="tx2"/>
              </a:solidFill>
              <a:latin typeface="Times New Roman" panose="02020603050405020304" pitchFamily="18" charset="0"/>
              <a:cs typeface="Times New Roman" panose="02020603050405020304" pitchFamily="18" charset="0"/>
            </a:endParaRPr>
          </a:p>
          <a:p>
            <a:pPr algn="just"/>
            <a:r>
              <a:rPr lang="lv-LV" sz="1800" dirty="0">
                <a:solidFill>
                  <a:schemeClr val="tx2"/>
                </a:solidFill>
                <a:latin typeface="Times New Roman" panose="02020603050405020304" pitchFamily="18" charset="0"/>
                <a:cs typeface="Times New Roman" panose="02020603050405020304" pitchFamily="18" charset="0"/>
              </a:rPr>
              <a:t>Līķu uzglabāšanas vietu ieteicams tīrīt un dezinficēt pēc katras lietošanas reizes.</a:t>
            </a:r>
          </a:p>
          <a:p>
            <a:pPr algn="just"/>
            <a:endParaRPr lang="lv-LV" sz="1800" dirty="0">
              <a:solidFill>
                <a:schemeClr val="tx2"/>
              </a:solidFill>
              <a:latin typeface="Times New Roman" panose="02020603050405020304" pitchFamily="18" charset="0"/>
              <a:cs typeface="Times New Roman" panose="02020603050405020304" pitchFamily="18" charset="0"/>
            </a:endParaRPr>
          </a:p>
          <a:p>
            <a:pPr algn="just"/>
            <a:r>
              <a:rPr lang="lv-LV" sz="1800" dirty="0">
                <a:solidFill>
                  <a:schemeClr val="tx2"/>
                </a:solidFill>
                <a:latin typeface="Times New Roman" panose="02020603050405020304" pitchFamily="18" charset="0"/>
                <a:cs typeface="Times New Roman" panose="02020603050405020304" pitchFamily="18" charset="0"/>
              </a:rPr>
              <a:t>Atkarībā no dzīvnieku sugas un saimniecības darbības specifikas, var paredzēt ūdensnecaurlaidīgu un pārsedzamu </a:t>
            </a:r>
            <a:r>
              <a:rPr lang="lv-LV" sz="1800" dirty="0">
                <a:solidFill>
                  <a:srgbClr val="C00000"/>
                </a:solidFill>
                <a:latin typeface="Times New Roman" panose="02020603050405020304" pitchFamily="18" charset="0"/>
                <a:cs typeface="Times New Roman" panose="02020603050405020304" pitchFamily="18" charset="0"/>
              </a:rPr>
              <a:t>konteineru iegādi </a:t>
            </a:r>
            <a:r>
              <a:rPr lang="lv-LV" sz="1800" dirty="0">
                <a:solidFill>
                  <a:schemeClr val="tx2"/>
                </a:solidFill>
                <a:latin typeface="Times New Roman" panose="02020603050405020304" pitchFamily="18" charset="0"/>
                <a:cs typeface="Times New Roman" panose="02020603050405020304" pitchFamily="18" charset="0"/>
              </a:rPr>
              <a:t>un izmantošanu. Konteineram jābūt konstruētam tā, lai blakusproduktu savākšanas operators to spētu iztukšot.</a:t>
            </a:r>
          </a:p>
        </p:txBody>
      </p:sp>
    </p:spTree>
    <p:extLst>
      <p:ext uri="{BB962C8B-B14F-4D97-AF65-F5344CB8AC3E}">
        <p14:creationId xmlns:p14="http://schemas.microsoft.com/office/powerpoint/2010/main" val="751004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88FE4-0885-0B2F-755B-3C5A525209C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04249A1-AACD-F11F-AFB5-334812488DBD}"/>
              </a:ext>
            </a:extLst>
          </p:cNvPr>
          <p:cNvSpPr txBox="1"/>
          <p:nvPr/>
        </p:nvSpPr>
        <p:spPr>
          <a:xfrm>
            <a:off x="2287421" y="303238"/>
            <a:ext cx="90492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40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Mutes un nagu sērgas ierosinātāja izturība:</a:t>
            </a:r>
          </a:p>
        </p:txBody>
      </p:sp>
      <p:pic>
        <p:nvPicPr>
          <p:cNvPr id="9" name="Picture 8">
            <a:extLst>
              <a:ext uri="{FF2B5EF4-FFF2-40B4-BE49-F238E27FC236}">
                <a16:creationId xmlns:a16="http://schemas.microsoft.com/office/drawing/2014/main" id="{3BD3F36A-3B10-73B7-60F1-DFC107812880}"/>
              </a:ext>
            </a:extLst>
          </p:cNvPr>
          <p:cNvPicPr>
            <a:picLocks noChangeAspect="1"/>
          </p:cNvPicPr>
          <p:nvPr/>
        </p:nvPicPr>
        <p:blipFill>
          <a:blip r:embed="rId2"/>
          <a:stretch>
            <a:fillRect/>
          </a:stretch>
        </p:blipFill>
        <p:spPr>
          <a:xfrm>
            <a:off x="211058" y="99615"/>
            <a:ext cx="1245331" cy="1384942"/>
          </a:xfrm>
          <a:prstGeom prst="rect">
            <a:avLst/>
          </a:prstGeom>
        </p:spPr>
      </p:pic>
      <p:sp>
        <p:nvSpPr>
          <p:cNvPr id="3" name="TextBox 2">
            <a:extLst>
              <a:ext uri="{FF2B5EF4-FFF2-40B4-BE49-F238E27FC236}">
                <a16:creationId xmlns:a16="http://schemas.microsoft.com/office/drawing/2014/main" id="{A2A02AFC-6213-CC58-EF2D-BD2311ED18EB}"/>
              </a:ext>
            </a:extLst>
          </p:cNvPr>
          <p:cNvSpPr txBox="1"/>
          <p:nvPr/>
        </p:nvSpPr>
        <p:spPr>
          <a:xfrm>
            <a:off x="1548882" y="1241961"/>
            <a:ext cx="9944809" cy="5078313"/>
          </a:xfrm>
          <a:prstGeom prst="rect">
            <a:avLst/>
          </a:prstGeom>
          <a:solidFill>
            <a:schemeClr val="accent1">
              <a:lumMod val="20000"/>
              <a:lumOff val="80000"/>
            </a:schemeClr>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Vīruss izturīgs aukstumā un sasaldējot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MNS vīrusu ātri inaktivē pH  zem 6.0 vai virs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Pakāpeniski zaudē inficēt spēju temperatūrā virs +50°C, piem., </a:t>
            </a: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vārot gaļu līdz +70°C temperatūrai, </a:t>
            </a:r>
            <a:r>
              <a:rPr kumimoji="0" lang="lv-LV" sz="1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inaktivējas</a:t>
            </a: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30 minūšu laikā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Pienā un piena produktos </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var saglabāties pēc viena pasterizācijas cikla (72°C), bet tas </a:t>
            </a: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tiek </a:t>
            </a:r>
            <a:r>
              <a:rPr kumimoji="0" lang="lv-LV" sz="1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inaktivēts</a:t>
            </a: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pasterizējot īpaši augstā/</a:t>
            </a:r>
            <a:r>
              <a:rPr kumimoji="0" lang="lv-LV" sz="18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ultra</a:t>
            </a: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temperatūrā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Vīruss saglabā savu </a:t>
            </a:r>
            <a:r>
              <a:rPr kumimoji="0" lang="lv-LV" sz="18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virulenci</a:t>
            </a:r>
            <a:r>
              <a:rPr kumimoji="0" lang="lv-LV" sz="1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lv-LV" sz="18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inficētspēju</a:t>
            </a:r>
            <a:r>
              <a:rPr kumimoji="0" lang="lv-LV" sz="18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izžūstot un var noturēties infekciozs dienām līdz nedēļām ilgi organiskās vielās, mitrā un vēsā temperatūrā</a:t>
            </a: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Sausās fekālijās līdz 2 nedēļām, vircā līdz 6 </a:t>
            </a:r>
            <a:r>
              <a:rPr kumimoji="0" lang="lv-LV" sz="1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mēne</a:t>
            </a:r>
            <a:r>
              <a:rPr lang="lv-LV" dirty="0">
                <a:solidFill>
                  <a:srgbClr val="002060"/>
                </a:solidFill>
                <a:latin typeface="Times New Roman" panose="02020603050405020304" pitchFamily="18" charset="0"/>
                <a:cs typeface="Times New Roman" panose="02020603050405020304" pitchFamily="18" charset="0"/>
              </a:rPr>
              <a:t>šiem</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urīnā – līdz 1 mēnesim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Kontaminētā</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lopbarībā vīruss var saglabāties līdz 1 mēnesim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Augsnes virspusē – </a:t>
            </a:r>
            <a:r>
              <a:rPr lang="lv-LV" dirty="0">
                <a:solidFill>
                  <a:srgbClr val="002060"/>
                </a:solidFill>
                <a:latin typeface="Times New Roman" panose="02020603050405020304" pitchFamily="18" charset="0"/>
                <a:cs typeface="Times New Roman" panose="02020603050405020304" pitchFamily="18" charset="0"/>
              </a:rPr>
              <a:t>rudenī līdz </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 mēnesim, vasarā - mazāk kā 3 dienas</a:t>
            </a:r>
          </a:p>
        </p:txBody>
      </p:sp>
      <p:pic>
        <p:nvPicPr>
          <p:cNvPr id="4" name="Picture 3">
            <a:extLst>
              <a:ext uri="{FF2B5EF4-FFF2-40B4-BE49-F238E27FC236}">
                <a16:creationId xmlns:a16="http://schemas.microsoft.com/office/drawing/2014/main" id="{F0D1E449-AEC8-7061-03D1-17659607AF7F}"/>
              </a:ext>
            </a:extLst>
          </p:cNvPr>
          <p:cNvPicPr>
            <a:picLocks noChangeAspect="1"/>
          </p:cNvPicPr>
          <p:nvPr/>
        </p:nvPicPr>
        <p:blipFill>
          <a:blip r:embed="rId3"/>
          <a:stretch>
            <a:fillRect/>
          </a:stretch>
        </p:blipFill>
        <p:spPr>
          <a:xfrm>
            <a:off x="9710446" y="4496347"/>
            <a:ext cx="1626247" cy="1577703"/>
          </a:xfrm>
          <a:prstGeom prst="rect">
            <a:avLst/>
          </a:prstGeom>
        </p:spPr>
      </p:pic>
      <p:sp>
        <p:nvSpPr>
          <p:cNvPr id="7" name="TextBox 6">
            <a:extLst>
              <a:ext uri="{FF2B5EF4-FFF2-40B4-BE49-F238E27FC236}">
                <a16:creationId xmlns:a16="http://schemas.microsoft.com/office/drawing/2014/main" id="{870E5D35-ACE7-36EE-82D1-F308148B9C99}"/>
              </a:ext>
            </a:extLst>
          </p:cNvPr>
          <p:cNvSpPr txBox="1"/>
          <p:nvPr/>
        </p:nvSpPr>
        <p:spPr>
          <a:xfrm>
            <a:off x="5488630" y="6027888"/>
            <a:ext cx="6097554" cy="276999"/>
          </a:xfrm>
          <a:prstGeom prst="rect">
            <a:avLst/>
          </a:prstGeom>
          <a:noFill/>
        </p:spPr>
        <p:txBody>
          <a:bodyPr wrap="square">
            <a:spAutoFit/>
          </a:bodyPr>
          <a:lstStyle/>
          <a:p>
            <a:pPr algn="r"/>
            <a:r>
              <a:rPr lang="en-US" sz="1200" dirty="0">
                <a:hlinkClick r:id="rId4"/>
              </a:rPr>
              <a:t>https://www.sciencephoto.com/</a:t>
            </a:r>
            <a:endParaRPr lang="lv-LV" sz="1200" dirty="0"/>
          </a:p>
        </p:txBody>
      </p:sp>
    </p:spTree>
    <p:extLst>
      <p:ext uri="{BB962C8B-B14F-4D97-AF65-F5344CB8AC3E}">
        <p14:creationId xmlns:p14="http://schemas.microsoft.com/office/powerpoint/2010/main" val="763411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04FE3-D91F-A654-20A1-F53AD9D20BB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30929BB-C20C-76CF-9D85-1BA2B8883AA9}"/>
              </a:ext>
            </a:extLst>
          </p:cNvPr>
          <p:cNvSpPr txBox="1"/>
          <p:nvPr/>
        </p:nvSpPr>
        <p:spPr>
          <a:xfrm>
            <a:off x="3182162" y="268866"/>
            <a:ext cx="671918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Mutes un nagu sērga</a:t>
            </a:r>
          </a:p>
        </p:txBody>
      </p:sp>
      <p:pic>
        <p:nvPicPr>
          <p:cNvPr id="9" name="Picture 8">
            <a:extLst>
              <a:ext uri="{FF2B5EF4-FFF2-40B4-BE49-F238E27FC236}">
                <a16:creationId xmlns:a16="http://schemas.microsoft.com/office/drawing/2014/main" id="{E30EFF11-2A96-981A-F95B-865242FE344E}"/>
              </a:ext>
            </a:extLst>
          </p:cNvPr>
          <p:cNvPicPr>
            <a:picLocks noChangeAspect="1"/>
          </p:cNvPicPr>
          <p:nvPr/>
        </p:nvPicPr>
        <p:blipFill>
          <a:blip r:embed="rId2"/>
          <a:stretch>
            <a:fillRect/>
          </a:stretch>
        </p:blipFill>
        <p:spPr>
          <a:xfrm>
            <a:off x="211058" y="99615"/>
            <a:ext cx="1245331" cy="1384942"/>
          </a:xfrm>
          <a:prstGeom prst="rect">
            <a:avLst/>
          </a:prstGeom>
        </p:spPr>
      </p:pic>
      <p:sp>
        <p:nvSpPr>
          <p:cNvPr id="3" name="TextBox 2">
            <a:extLst>
              <a:ext uri="{FF2B5EF4-FFF2-40B4-BE49-F238E27FC236}">
                <a16:creationId xmlns:a16="http://schemas.microsoft.com/office/drawing/2014/main" id="{3AFCF269-A983-6E4E-CC0D-1A1AFC11DC6B}"/>
              </a:ext>
            </a:extLst>
          </p:cNvPr>
          <p:cNvSpPr txBox="1"/>
          <p:nvPr/>
        </p:nvSpPr>
        <p:spPr>
          <a:xfrm>
            <a:off x="1722677" y="1025203"/>
            <a:ext cx="10024563" cy="563231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MNS ir akūta un ļoti lipīga pārnadžu (govju, aitu, kazu, cūku, un savvaļas dzīvnieku – briežu, meža cūku u.c. pārnadžu) infekcijas slimība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MNS ir t.s. pārrobežu dzīvnieku infekcijas slimība, kas var strauji un plaši izplatīties, radot milzīgus </a:t>
            </a:r>
            <a:r>
              <a:rPr lang="lv-LV" dirty="0">
                <a:solidFill>
                  <a:srgbClr val="002060"/>
                </a:solidFill>
                <a:latin typeface="Times New Roman" panose="02020603050405020304" pitchFamily="18" charset="0"/>
                <a:cs typeface="Times New Roman" panose="02020603050405020304" pitchFamily="18" charset="0"/>
              </a:rPr>
              <a:t>ekonomiskos </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zaudējumus. </a:t>
            </a:r>
            <a:r>
              <a:rPr lang="lv-LV" dirty="0">
                <a:solidFill>
                  <a:srgbClr val="002060"/>
                </a:solidFill>
                <a:latin typeface="Times New Roman" panose="02020603050405020304" pitchFamily="18" charset="0"/>
                <a:cs typeface="Times New Roman" panose="02020603050405020304" pitchFamily="18" charset="0"/>
              </a:rPr>
              <a:t>E</a:t>
            </a:r>
            <a:r>
              <a:rPr kumimoji="0" lang="lv-LV" sz="18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ndēmiska</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Turcijā, Tuvajos Austrumos un Āfrikā, daudzās Āzijas valstīs un daļā Dienvidamerikas. </a:t>
            </a:r>
          </a:p>
          <a:p>
            <a:pPr marR="0" lvl="0" algn="l" defTabSz="914400" rtl="0" eaLnBrk="1" fontAlgn="auto" latinLnBrk="0" hangingPunct="1">
              <a:lnSpc>
                <a:spcPct val="100000"/>
              </a:lnSpc>
              <a:spcBef>
                <a:spcPts val="0"/>
              </a:spcBef>
              <a:spcAft>
                <a:spcPts val="0"/>
              </a:spcAft>
              <a:buClrTx/>
              <a:buSzTx/>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 kategorijas slimība </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Eiropas Savienībā. Slimu dzīvnieku ārstēšana nav atļauta. Dzīvnieki skartajās saimniecībās ir jāiznīcina un jāveic plaši tīrīšanas un dezinfekcijas pasākumi, lai novērstu turpmāku izplatīšanos.</a:t>
            </a:r>
          </a:p>
          <a:p>
            <a:pPr marR="0" lvl="0" algn="l" defTabSz="914400" rtl="0" eaLnBrk="1" fontAlgn="auto" latinLnBrk="0" hangingPunct="1">
              <a:lnSpc>
                <a:spcPct val="100000"/>
              </a:lnSpc>
              <a:spcBef>
                <a:spcPts val="0"/>
              </a:spcBef>
              <a:spcAft>
                <a:spcPts val="0"/>
              </a:spcAft>
              <a:buClrTx/>
              <a:buSzTx/>
              <a:tabLst/>
              <a:defRPr/>
            </a:pPr>
            <a:endPar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lv-LV" dirty="0">
              <a:solidFill>
                <a:srgbClr val="002060"/>
              </a:solidFill>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MNS izplatības novēršana balstās uz profilakses pasākumiem, agrīnu slimības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atklāšanu un nekavējošu apkarošanas pasākumu ieviešanu līdz infekcijas izskaušanai.</a:t>
            </a:r>
          </a:p>
        </p:txBody>
      </p:sp>
      <p:pic>
        <p:nvPicPr>
          <p:cNvPr id="2" name="Picture 1">
            <a:extLst>
              <a:ext uri="{FF2B5EF4-FFF2-40B4-BE49-F238E27FC236}">
                <a16:creationId xmlns:a16="http://schemas.microsoft.com/office/drawing/2014/main" id="{494C23FE-7127-5052-3911-C93C864FEFFF}"/>
              </a:ext>
            </a:extLst>
          </p:cNvPr>
          <p:cNvPicPr>
            <a:picLocks noChangeAspect="1"/>
          </p:cNvPicPr>
          <p:nvPr/>
        </p:nvPicPr>
        <p:blipFill>
          <a:blip r:embed="rId3"/>
          <a:stretch>
            <a:fillRect/>
          </a:stretch>
        </p:blipFill>
        <p:spPr>
          <a:xfrm>
            <a:off x="1749765" y="1784775"/>
            <a:ext cx="4645555" cy="1176630"/>
          </a:xfrm>
          <a:prstGeom prst="rect">
            <a:avLst/>
          </a:prstGeom>
        </p:spPr>
      </p:pic>
      <p:pic>
        <p:nvPicPr>
          <p:cNvPr id="5" name="Picture 4">
            <a:extLst>
              <a:ext uri="{FF2B5EF4-FFF2-40B4-BE49-F238E27FC236}">
                <a16:creationId xmlns:a16="http://schemas.microsoft.com/office/drawing/2014/main" id="{3D4FC8BE-AFBD-A23F-7A4F-C44971273C01}"/>
              </a:ext>
            </a:extLst>
          </p:cNvPr>
          <p:cNvPicPr>
            <a:picLocks noChangeAspect="1"/>
          </p:cNvPicPr>
          <p:nvPr/>
        </p:nvPicPr>
        <p:blipFill>
          <a:blip r:embed="rId4"/>
          <a:stretch>
            <a:fillRect/>
          </a:stretch>
        </p:blipFill>
        <p:spPr>
          <a:xfrm>
            <a:off x="6672673" y="1784068"/>
            <a:ext cx="4797214" cy="1177337"/>
          </a:xfrm>
          <a:prstGeom prst="rect">
            <a:avLst/>
          </a:prstGeom>
        </p:spPr>
      </p:pic>
    </p:spTree>
    <p:extLst>
      <p:ext uri="{BB962C8B-B14F-4D97-AF65-F5344CB8AC3E}">
        <p14:creationId xmlns:p14="http://schemas.microsoft.com/office/powerpoint/2010/main" val="424405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F2AF-A57D-35CE-3F5D-EC00D610BF19}"/>
              </a:ext>
            </a:extLst>
          </p:cNvPr>
          <p:cNvSpPr>
            <a:spLocks noGrp="1"/>
          </p:cNvSpPr>
          <p:nvPr>
            <p:ph type="title"/>
          </p:nvPr>
        </p:nvSpPr>
        <p:spPr>
          <a:xfrm>
            <a:off x="1649063" y="305840"/>
            <a:ext cx="10653578" cy="1132258"/>
          </a:xfrm>
        </p:spPr>
        <p:txBody>
          <a:bodyPr/>
          <a:lstStyle/>
          <a:p>
            <a:r>
              <a:rPr lang="lv-LV" b="0" dirty="0">
                <a:latin typeface="Times New Roman" panose="02020603050405020304" pitchFamily="18" charset="0"/>
                <a:cs typeface="Times New Roman" panose="02020603050405020304" pitchFamily="18" charset="0"/>
              </a:rPr>
              <a:t>Pret MNS vīrusu iedarbīgi dezinfekcijas līdzekļi</a:t>
            </a:r>
            <a:endParaRPr lang="en-GB" b="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B749E82D-8176-E9BA-9B16-B5A3E00E30D1}"/>
              </a:ext>
            </a:extLst>
          </p:cNvPr>
          <p:cNvGraphicFramePr>
            <a:graphicFrameLocks noGrp="1"/>
          </p:cNvGraphicFramePr>
          <p:nvPr>
            <p:extLst>
              <p:ext uri="{D42A27DB-BD31-4B8C-83A1-F6EECF244321}">
                <p14:modId xmlns:p14="http://schemas.microsoft.com/office/powerpoint/2010/main" val="3982620845"/>
              </p:ext>
            </p:extLst>
          </p:nvPr>
        </p:nvGraphicFramePr>
        <p:xfrm>
          <a:off x="763524" y="1088380"/>
          <a:ext cx="11264504" cy="1737361"/>
        </p:xfrm>
        <a:graphic>
          <a:graphicData uri="http://schemas.openxmlformats.org/drawingml/2006/table">
            <a:tbl>
              <a:tblPr firstRow="1" firstCol="1" bandRow="1">
                <a:tableStyleId>{5C22544A-7EE6-4342-B048-85BDC9FD1C3A}</a:tableStyleId>
              </a:tblPr>
              <a:tblGrid>
                <a:gridCol w="1063501">
                  <a:extLst>
                    <a:ext uri="{9D8B030D-6E8A-4147-A177-3AD203B41FA5}">
                      <a16:colId xmlns:a16="http://schemas.microsoft.com/office/drawing/2014/main" val="2987794044"/>
                    </a:ext>
                  </a:extLst>
                </a:gridCol>
                <a:gridCol w="1802355">
                  <a:extLst>
                    <a:ext uri="{9D8B030D-6E8A-4147-A177-3AD203B41FA5}">
                      <a16:colId xmlns:a16="http://schemas.microsoft.com/office/drawing/2014/main" val="1168545607"/>
                    </a:ext>
                  </a:extLst>
                </a:gridCol>
                <a:gridCol w="1723991">
                  <a:extLst>
                    <a:ext uri="{9D8B030D-6E8A-4147-A177-3AD203B41FA5}">
                      <a16:colId xmlns:a16="http://schemas.microsoft.com/office/drawing/2014/main" val="1937602416"/>
                    </a:ext>
                  </a:extLst>
                </a:gridCol>
                <a:gridCol w="2718317">
                  <a:extLst>
                    <a:ext uri="{9D8B030D-6E8A-4147-A177-3AD203B41FA5}">
                      <a16:colId xmlns:a16="http://schemas.microsoft.com/office/drawing/2014/main" val="466371340"/>
                    </a:ext>
                  </a:extLst>
                </a:gridCol>
                <a:gridCol w="1978170">
                  <a:extLst>
                    <a:ext uri="{9D8B030D-6E8A-4147-A177-3AD203B41FA5}">
                      <a16:colId xmlns:a16="http://schemas.microsoft.com/office/drawing/2014/main" val="497915723"/>
                    </a:ext>
                  </a:extLst>
                </a:gridCol>
                <a:gridCol w="1978170">
                  <a:extLst>
                    <a:ext uri="{9D8B030D-6E8A-4147-A177-3AD203B41FA5}">
                      <a16:colId xmlns:a16="http://schemas.microsoft.com/office/drawing/2014/main" val="500845193"/>
                    </a:ext>
                  </a:extLst>
                </a:gridCol>
              </a:tblGrid>
              <a:tr h="180870">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0204553"/>
                  </a:ext>
                </a:extLst>
              </a:tr>
              <a:tr h="188856">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3717506"/>
                  </a:ext>
                </a:extLst>
              </a:tr>
              <a:tr h="1367022">
                <a:tc>
                  <a:txBody>
                    <a:bodyPr/>
                    <a:lstStyle/>
                    <a:p>
                      <a:pPr algn="l">
                        <a:lnSpc>
                          <a:spcPct val="115000"/>
                        </a:lnSpc>
                        <a:spcAft>
                          <a:spcPts val="1000"/>
                        </a:spcAft>
                      </a:pPr>
                      <a:r>
                        <a:rPr lang="lv-LV" sz="1100" dirty="0">
                          <a:effectLst/>
                        </a:rPr>
                        <a:t>Mutes un nagu sērgas vīruss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lv-LV" sz="1100" dirty="0">
                          <a:effectLst/>
                        </a:rPr>
                        <a:t>Vīrusa šūna – bez apvalka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lv-LV" sz="1100" dirty="0">
                          <a:effectLst/>
                        </a:rPr>
                        <a:t>Vīrusa izmērs - </a:t>
                      </a:r>
                      <a:r>
                        <a:rPr lang="en-US" sz="1100" dirty="0">
                          <a:effectLst/>
                        </a:rPr>
                        <a:t>30-32 nm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lv-LV" sz="1100" dirty="0">
                          <a:effectLst/>
                        </a:rPr>
                        <a:t>Vīrusa ģenētiskais materiāls – vienkārši izlocīta aminoskābju (RNS) rinda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lv-LV" sz="1100" dirty="0">
                          <a:effectLst/>
                        </a:rPr>
                        <a:t>MNS vīruss izturīgs vidē (pH) no </a:t>
                      </a:r>
                      <a:r>
                        <a:rPr lang="en-US" sz="1100" dirty="0">
                          <a:effectLst/>
                        </a:rPr>
                        <a:t>6.8</a:t>
                      </a:r>
                      <a:r>
                        <a:rPr lang="lv-LV" sz="1100" dirty="0">
                          <a:effectLst/>
                        </a:rPr>
                        <a:t> līdz </a:t>
                      </a:r>
                      <a:r>
                        <a:rPr lang="en-US" sz="1100" dirty="0">
                          <a:effectLst/>
                        </a:rPr>
                        <a:t>11</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lv-LV" sz="1100" dirty="0">
                          <a:effectLst/>
                        </a:rPr>
                        <a:t>MNS vīruss iztur karsēšanu:</a:t>
                      </a:r>
                    </a:p>
                    <a:p>
                      <a:pPr algn="l">
                        <a:lnSpc>
                          <a:spcPct val="115000"/>
                        </a:lnSpc>
                        <a:spcAft>
                          <a:spcPts val="1000"/>
                        </a:spcAft>
                      </a:pPr>
                      <a:r>
                        <a:rPr lang="en-US" sz="1100" dirty="0">
                          <a:effectLst/>
                        </a:rPr>
                        <a:t>56°C &lt;30 min </a:t>
                      </a:r>
                      <a:endParaRPr lang="lv-LV" sz="1100" dirty="0">
                        <a:effectLst/>
                      </a:endParaRPr>
                    </a:p>
                    <a:p>
                      <a:pPr algn="l">
                        <a:lnSpc>
                          <a:spcPct val="115000"/>
                        </a:lnSpc>
                        <a:spcAft>
                          <a:spcPts val="1000"/>
                        </a:spcAft>
                      </a:pPr>
                      <a:r>
                        <a:rPr lang="en-US" sz="1100" dirty="0">
                          <a:effectLst/>
                        </a:rPr>
                        <a:t>50°C 1.5-3</a:t>
                      </a:r>
                      <a:r>
                        <a:rPr lang="lv-LV" sz="1100" dirty="0">
                          <a:effectLst/>
                        </a:rPr>
                        <a:t> stundas</a:t>
                      </a:r>
                    </a:p>
                    <a:p>
                      <a:pPr algn="l">
                        <a:lnSpc>
                          <a:spcPct val="115000"/>
                        </a:lnSpc>
                        <a:spcAft>
                          <a:spcPts val="1000"/>
                        </a:spcAft>
                      </a:pPr>
                      <a:r>
                        <a:rPr lang="en-US" sz="1100" dirty="0">
                          <a:effectLst/>
                        </a:rPr>
                        <a:t>60°C 2-4 min</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6117709"/>
                  </a:ext>
                </a:extLst>
              </a:tr>
            </a:tbl>
          </a:graphicData>
        </a:graphic>
      </p:graphicFrame>
      <p:sp>
        <p:nvSpPr>
          <p:cNvPr id="6" name="TextBox 5">
            <a:extLst>
              <a:ext uri="{FF2B5EF4-FFF2-40B4-BE49-F238E27FC236}">
                <a16:creationId xmlns:a16="http://schemas.microsoft.com/office/drawing/2014/main" id="{72281139-54EC-05AB-2776-4D9F98E58C99}"/>
              </a:ext>
            </a:extLst>
          </p:cNvPr>
          <p:cNvSpPr txBox="1"/>
          <p:nvPr/>
        </p:nvSpPr>
        <p:spPr>
          <a:xfrm>
            <a:off x="1649063" y="3185264"/>
            <a:ext cx="10360593" cy="280076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Saskaņā ar WOAH – Pasules dzīvnieku veselības organizācijas  MNS slimības aprakstu, vīruss ir izturīgs: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Ātri tiek inaktiuvēts vidē (</a:t>
            </a:r>
            <a:r>
              <a:rPr kumimoji="0" lang="en-GB"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t>
            </a: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 </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&lt;6.0 o</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vai </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&gt;9.0</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Pret MNS vīrusu iedarbīgās dezinfekcijas līdzekļu </a:t>
            </a:r>
            <a:r>
              <a:rPr kumimoji="0" lang="lv-LV" sz="1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aktīvas vielas:</a:t>
            </a: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nātrija hidrohlorīds</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nātrija karbonāts</a:t>
            </a: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citronskābe</a:t>
            </a: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etiķskābe </a:t>
            </a: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 nātrijas hipohlorīds </a:t>
            </a:r>
          </a:p>
          <a:p>
            <a:pPr marL="630238" marR="0" lvl="0" indent="-1778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lv-LV" sz="1600" dirty="0">
                <a:solidFill>
                  <a:prstClr val="black"/>
                </a:solidFill>
                <a:latin typeface="Times New Roman" panose="02020603050405020304" pitchFamily="18" charset="0"/>
                <a:cs typeface="Times New Roman" panose="02020603050405020304" pitchFamily="18" charset="0"/>
              </a:rPr>
              <a:t>k</a:t>
            </a:r>
            <a:r>
              <a:rPr kumimoji="0" lang="lv-LV" sz="1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ālija</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peroksimonosulfāts un 1% nātrija hlorīds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lv-LV"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Bet MNS ir rezistents (izturīgs) pret </a:t>
            </a:r>
            <a:r>
              <a:rPr kumimoji="0" lang="lv-LV" sz="16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atsevišķiem jodu </a:t>
            </a: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saturošiem preparātiem, četrkārtējiem amonija savienojumiem, </a:t>
            </a:r>
          </a:p>
          <a:p>
            <a:pPr marR="0" lvl="0" algn="l" defTabSz="457200" rtl="0" eaLnBrk="1" fontAlgn="auto" latinLnBrk="0" hangingPunct="1">
              <a:lnSpc>
                <a:spcPct val="100000"/>
              </a:lnSpc>
              <a:spcBef>
                <a:spcPts val="0"/>
              </a:spcBef>
              <a:spcAft>
                <a:spcPts val="0"/>
              </a:spcAft>
              <a:buClrTx/>
              <a:buSzTx/>
              <a:tabLst/>
              <a:defRPr/>
            </a:pPr>
            <a:r>
              <a:rPr kumimoji="0" lang="lv-LV"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fenoliem (īpaši netīrumu, mēslu u.c. orgnisko vielu klātbūtnē)</a:t>
            </a:r>
          </a:p>
        </p:txBody>
      </p:sp>
    </p:spTree>
    <p:extLst>
      <p:ext uri="{BB962C8B-B14F-4D97-AF65-F5344CB8AC3E}">
        <p14:creationId xmlns:p14="http://schemas.microsoft.com/office/powerpoint/2010/main" val="240623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640C1-921B-8BB6-B26E-3557039B60A5}"/>
              </a:ext>
            </a:extLst>
          </p:cNvPr>
          <p:cNvSpPr>
            <a:spLocks noGrp="1"/>
          </p:cNvSpPr>
          <p:nvPr>
            <p:ph type="title"/>
          </p:nvPr>
        </p:nvSpPr>
        <p:spPr>
          <a:xfrm>
            <a:off x="477702" y="6070427"/>
            <a:ext cx="11612291" cy="962168"/>
          </a:xfrm>
        </p:spPr>
        <p:txBody>
          <a:bodyPr>
            <a:normAutofit/>
          </a:bodyPr>
          <a:lstStyle/>
          <a:p>
            <a:pPr algn="ctr"/>
            <a:r>
              <a:rPr lang="en-GB" sz="2400" b="0" dirty="0">
                <a:latin typeface="Times New Roman" panose="02020603050405020304" pitchFamily="18" charset="0"/>
                <a:cs typeface="Times New Roman" panose="02020603050405020304" pitchFamily="18" charset="0"/>
                <a:hlinkClick r:id="rId3"/>
              </a:rPr>
              <a:t>LATVIJAS VIDES, ĢEOLOĢIJAS UN METEOROLOĢIJAS CENTRS</a:t>
            </a:r>
            <a:br>
              <a:rPr lang="lv-LV" sz="2800" dirty="0">
                <a:hlinkClick r:id="rId3"/>
              </a:rPr>
            </a:br>
            <a:r>
              <a:rPr lang="en-GB" sz="2000" dirty="0">
                <a:hlinkClick r:id="rId3"/>
              </a:rPr>
              <a:t>https://videscentrs.lvgmc.lv/lapas/biocidi</a:t>
            </a:r>
            <a:r>
              <a:rPr lang="lv-LV" sz="2000" dirty="0"/>
              <a:t> </a:t>
            </a:r>
            <a:endParaRPr lang="en-GB" sz="2000" dirty="0"/>
          </a:p>
        </p:txBody>
      </p:sp>
      <p:graphicFrame>
        <p:nvGraphicFramePr>
          <p:cNvPr id="5" name="Table 4">
            <a:extLst>
              <a:ext uri="{FF2B5EF4-FFF2-40B4-BE49-F238E27FC236}">
                <a16:creationId xmlns:a16="http://schemas.microsoft.com/office/drawing/2014/main" id="{34CC7C87-DDC6-2836-4BB7-53A1FCCE51CA}"/>
              </a:ext>
            </a:extLst>
          </p:cNvPr>
          <p:cNvGraphicFramePr>
            <a:graphicFrameLocks noGrp="1"/>
          </p:cNvGraphicFramePr>
          <p:nvPr>
            <p:extLst>
              <p:ext uri="{D42A27DB-BD31-4B8C-83A1-F6EECF244321}">
                <p14:modId xmlns:p14="http://schemas.microsoft.com/office/powerpoint/2010/main" val="2772165985"/>
              </p:ext>
            </p:extLst>
          </p:nvPr>
        </p:nvGraphicFramePr>
        <p:xfrm>
          <a:off x="541779" y="876367"/>
          <a:ext cx="11484139" cy="5025615"/>
        </p:xfrm>
        <a:graphic>
          <a:graphicData uri="http://schemas.openxmlformats.org/drawingml/2006/table">
            <a:tbl>
              <a:tblPr firstRow="1" bandRow="1">
                <a:tableStyleId>{93296810-A885-4BE3-A3E7-6D5BEEA58F35}</a:tableStyleId>
              </a:tblPr>
              <a:tblGrid>
                <a:gridCol w="2576326">
                  <a:extLst>
                    <a:ext uri="{9D8B030D-6E8A-4147-A177-3AD203B41FA5}">
                      <a16:colId xmlns:a16="http://schemas.microsoft.com/office/drawing/2014/main" val="1320489618"/>
                    </a:ext>
                  </a:extLst>
                </a:gridCol>
                <a:gridCol w="2870715">
                  <a:extLst>
                    <a:ext uri="{9D8B030D-6E8A-4147-A177-3AD203B41FA5}">
                      <a16:colId xmlns:a16="http://schemas.microsoft.com/office/drawing/2014/main" val="597617103"/>
                    </a:ext>
                  </a:extLst>
                </a:gridCol>
                <a:gridCol w="6037098">
                  <a:extLst>
                    <a:ext uri="{9D8B030D-6E8A-4147-A177-3AD203B41FA5}">
                      <a16:colId xmlns:a16="http://schemas.microsoft.com/office/drawing/2014/main" val="1795558081"/>
                    </a:ext>
                  </a:extLst>
                </a:gridCol>
              </a:tblGrid>
              <a:tr h="903447">
                <a:tc>
                  <a:txBody>
                    <a:bodyPr/>
                    <a:lstStyle/>
                    <a:p>
                      <a:r>
                        <a:rPr lang="lv-LV" dirty="0"/>
                        <a:t>Uzņēmuma nosaukums</a:t>
                      </a:r>
                      <a:endParaRPr lang="en-GB" dirty="0"/>
                    </a:p>
                  </a:txBody>
                  <a:tcPr/>
                </a:tc>
                <a:tc>
                  <a:txBody>
                    <a:bodyPr/>
                    <a:lstStyle/>
                    <a:p>
                      <a:r>
                        <a:rPr lang="lv-LV" dirty="0"/>
                        <a:t>Biocīda nosaukums</a:t>
                      </a:r>
                      <a:endParaRPr lang="en-GB" dirty="0"/>
                    </a:p>
                  </a:txBody>
                  <a:tcPr/>
                </a:tc>
                <a:tc>
                  <a:txBody>
                    <a:bodyPr/>
                    <a:lstStyle/>
                    <a:p>
                      <a:r>
                        <a:rPr lang="lv-LV" dirty="0"/>
                        <a:t>Aktīvā viela</a:t>
                      </a:r>
                      <a:endParaRPr lang="en-GB" dirty="0"/>
                    </a:p>
                  </a:txBody>
                  <a:tcPr/>
                </a:tc>
                <a:extLst>
                  <a:ext uri="{0D108BD9-81ED-4DB2-BD59-A6C34878D82A}">
                    <a16:rowId xmlns:a16="http://schemas.microsoft.com/office/drawing/2014/main" val="3123117624"/>
                  </a:ext>
                </a:extLst>
              </a:tr>
              <a:tr h="1068654">
                <a:tc>
                  <a:txBody>
                    <a:bodyPr/>
                    <a:lstStyle/>
                    <a:p>
                      <a:r>
                        <a:rPr lang="en-GB" sz="1200" dirty="0">
                          <a:latin typeface="Times New Roman" panose="02020603050405020304" pitchFamily="18" charset="0"/>
                          <a:cs typeface="Times New Roman" panose="02020603050405020304" pitchFamily="18" charset="0"/>
                        </a:rPr>
                        <a:t>KRKA </a:t>
                      </a:r>
                      <a:r>
                        <a:rPr lang="en-GB" sz="1200" dirty="0" err="1">
                          <a:latin typeface="Times New Roman" panose="02020603050405020304" pitchFamily="18" charset="0"/>
                          <a:cs typeface="Times New Roman" panose="02020603050405020304" pitchFamily="18" charset="0"/>
                        </a:rPr>
                        <a:t>Latvija</a:t>
                      </a:r>
                      <a:r>
                        <a:rPr lang="en-GB" sz="1200" dirty="0">
                          <a:latin typeface="Times New Roman" panose="02020603050405020304" pitchFamily="18" charset="0"/>
                          <a:cs typeface="Times New Roman" panose="02020603050405020304" pitchFamily="18" charset="0"/>
                        </a:rPr>
                        <a:t>, SIA</a:t>
                      </a:r>
                      <a:r>
                        <a:rPr lang="lv-LV" sz="12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imes New Roman" panose="02020603050405020304" pitchFamily="18" charset="0"/>
                          <a:cs typeface="Times New Roman" panose="02020603050405020304" pitchFamily="18" charset="0"/>
                        </a:rPr>
                        <a:t>T.T.R., SIA</a:t>
                      </a:r>
                    </a:p>
                    <a:p>
                      <a:endParaRPr lang="en-GB" sz="1200" dirty="0">
                        <a:latin typeface="Times New Roman" panose="02020603050405020304" pitchFamily="18" charset="0"/>
                        <a:cs typeface="Times New Roman" panose="02020603050405020304" pitchFamily="18" charset="0"/>
                      </a:endParaRPr>
                    </a:p>
                  </a:txBody>
                  <a:tcPr/>
                </a:tc>
                <a:tc>
                  <a:txBody>
                    <a:bodyPr/>
                    <a:lstStyle/>
                    <a:p>
                      <a:r>
                        <a:rPr lang="en-GB" sz="1400" b="1" dirty="0">
                          <a:latin typeface="Times New Roman" panose="02020603050405020304" pitchFamily="18" charset="0"/>
                          <a:cs typeface="Times New Roman" panose="02020603050405020304" pitchFamily="18" charset="0"/>
                        </a:rPr>
                        <a:t>ECOCID S</a:t>
                      </a:r>
                    </a:p>
                  </a:txBody>
                  <a:tcPr/>
                </a:tc>
                <a:tc>
                  <a:txBody>
                    <a:bodyPr/>
                    <a:lstStyle/>
                    <a:p>
                      <a:r>
                        <a:rPr lang="lv-LV" sz="1400" noProof="0" dirty="0" err="1">
                          <a:latin typeface="Times New Roman" panose="02020603050405020304" pitchFamily="18" charset="0"/>
                          <a:cs typeface="Times New Roman" panose="02020603050405020304" pitchFamily="18" charset="0"/>
                        </a:rPr>
                        <a:t>Pentapotassium</a:t>
                      </a:r>
                      <a:r>
                        <a:rPr lang="lv-LV" sz="1400" noProof="0" dirty="0">
                          <a:latin typeface="Times New Roman" panose="02020603050405020304" pitchFamily="18" charset="0"/>
                          <a:cs typeface="Times New Roman" panose="02020603050405020304" pitchFamily="18" charset="0"/>
                        </a:rPr>
                        <a:t> </a:t>
                      </a:r>
                      <a:r>
                        <a:rPr lang="lv-LV" sz="1400" noProof="0" dirty="0" err="1">
                          <a:latin typeface="Times New Roman" panose="02020603050405020304" pitchFamily="18" charset="0"/>
                          <a:cs typeface="Times New Roman" panose="02020603050405020304" pitchFamily="18" charset="0"/>
                        </a:rPr>
                        <a:t>bis</a:t>
                      </a:r>
                      <a:r>
                        <a:rPr lang="lv-LV" sz="1400" noProof="0" dirty="0">
                          <a:latin typeface="Times New Roman" panose="02020603050405020304" pitchFamily="18" charset="0"/>
                          <a:cs typeface="Times New Roman" panose="02020603050405020304" pitchFamily="18" charset="0"/>
                        </a:rPr>
                        <a:t>(</a:t>
                      </a:r>
                      <a:r>
                        <a:rPr lang="lv-LV" sz="1400" noProof="0" dirty="0" err="1">
                          <a:latin typeface="Times New Roman" panose="02020603050405020304" pitchFamily="18" charset="0"/>
                          <a:cs typeface="Times New Roman" panose="02020603050405020304" pitchFamily="18" charset="0"/>
                        </a:rPr>
                        <a:t>peroxymonosulphate</a:t>
                      </a:r>
                      <a:r>
                        <a:rPr lang="lv-LV" sz="1400" noProof="0" dirty="0">
                          <a:latin typeface="Times New Roman" panose="02020603050405020304" pitchFamily="18" charset="0"/>
                          <a:cs typeface="Times New Roman" panose="02020603050405020304" pitchFamily="18" charset="0"/>
                        </a:rPr>
                        <a:t>) </a:t>
                      </a:r>
                      <a:r>
                        <a:rPr lang="lv-LV" sz="1400" noProof="0" dirty="0" err="1">
                          <a:latin typeface="Times New Roman" panose="02020603050405020304" pitchFamily="18" charset="0"/>
                          <a:cs typeface="Times New Roman" panose="02020603050405020304" pitchFamily="18" charset="0"/>
                        </a:rPr>
                        <a:t>bis</a:t>
                      </a:r>
                      <a:r>
                        <a:rPr lang="lv-LV" sz="1400" noProof="0" dirty="0">
                          <a:latin typeface="Times New Roman" panose="02020603050405020304" pitchFamily="18" charset="0"/>
                          <a:cs typeface="Times New Roman" panose="02020603050405020304" pitchFamily="18" charset="0"/>
                        </a:rPr>
                        <a:t>(</a:t>
                      </a:r>
                      <a:r>
                        <a:rPr lang="lv-LV" sz="1400" noProof="0" dirty="0" err="1">
                          <a:latin typeface="Times New Roman" panose="02020603050405020304" pitchFamily="18" charset="0"/>
                          <a:cs typeface="Times New Roman" panose="02020603050405020304" pitchFamily="18" charset="0"/>
                        </a:rPr>
                        <a:t>sulphate</a:t>
                      </a:r>
                      <a:r>
                        <a:rPr lang="lv-LV" sz="1400" noProof="0" dirty="0">
                          <a:latin typeface="Times New Roman" panose="02020603050405020304" pitchFamily="18" charset="0"/>
                          <a:cs typeface="Times New Roman" panose="02020603050405020304" pitchFamily="18" charset="0"/>
                        </a:rPr>
                        <a:t>) (</a:t>
                      </a:r>
                      <a:r>
                        <a:rPr lang="lv-LV" sz="1400" noProof="0" dirty="0" err="1">
                          <a:latin typeface="Times New Roman" panose="02020603050405020304" pitchFamily="18" charset="0"/>
                          <a:cs typeface="Times New Roman" panose="02020603050405020304" pitchFamily="18" charset="0"/>
                        </a:rPr>
                        <a:t>pentakālija</a:t>
                      </a:r>
                      <a:r>
                        <a:rPr lang="lv-LV" sz="1400" noProof="0" dirty="0">
                          <a:latin typeface="Times New Roman" panose="02020603050405020304" pitchFamily="18" charset="0"/>
                          <a:cs typeface="Times New Roman" panose="02020603050405020304" pitchFamily="18" charset="0"/>
                        </a:rPr>
                        <a:t> </a:t>
                      </a:r>
                      <a:r>
                        <a:rPr lang="lv-LV" sz="1400" noProof="0" dirty="0" err="1">
                          <a:latin typeface="Times New Roman" panose="02020603050405020304" pitchFamily="18" charset="0"/>
                          <a:cs typeface="Times New Roman" panose="02020603050405020304" pitchFamily="18" charset="0"/>
                        </a:rPr>
                        <a:t>bis</a:t>
                      </a:r>
                      <a:r>
                        <a:rPr lang="lv-LV" sz="1400" noProof="0" dirty="0">
                          <a:latin typeface="Times New Roman" panose="02020603050405020304" pitchFamily="18" charset="0"/>
                          <a:cs typeface="Times New Roman" panose="02020603050405020304" pitchFamily="18" charset="0"/>
                        </a:rPr>
                        <a:t>(</a:t>
                      </a:r>
                      <a:r>
                        <a:rPr lang="lv-LV" sz="1400" noProof="0" dirty="0" err="1">
                          <a:latin typeface="Times New Roman" panose="02020603050405020304" pitchFamily="18" charset="0"/>
                          <a:cs typeface="Times New Roman" panose="02020603050405020304" pitchFamily="18" charset="0"/>
                        </a:rPr>
                        <a:t>peroksimonosulfāts</a:t>
                      </a:r>
                      <a:r>
                        <a:rPr lang="lv-LV" sz="1400" noProof="0" dirty="0">
                          <a:latin typeface="Times New Roman" panose="02020603050405020304" pitchFamily="18" charset="0"/>
                          <a:cs typeface="Times New Roman" panose="02020603050405020304" pitchFamily="18" charset="0"/>
                        </a:rPr>
                        <a:t>)-</a:t>
                      </a:r>
                      <a:r>
                        <a:rPr lang="lv-LV" sz="1400" noProof="0" dirty="0" err="1">
                          <a:latin typeface="Times New Roman" panose="02020603050405020304" pitchFamily="18" charset="0"/>
                          <a:cs typeface="Times New Roman" panose="02020603050405020304" pitchFamily="18" charset="0"/>
                        </a:rPr>
                        <a:t>bis</a:t>
                      </a:r>
                      <a:r>
                        <a:rPr lang="lv-LV" sz="1400" noProof="0" dirty="0">
                          <a:latin typeface="Times New Roman" panose="02020603050405020304" pitchFamily="18" charset="0"/>
                          <a:cs typeface="Times New Roman" panose="02020603050405020304" pitchFamily="18" charset="0"/>
                        </a:rPr>
                        <a:t>-(sulfāts)) 50g/100g</a:t>
                      </a:r>
                    </a:p>
                  </a:txBody>
                  <a:tcPr/>
                </a:tc>
                <a:extLst>
                  <a:ext uri="{0D108BD9-81ED-4DB2-BD59-A6C34878D82A}">
                    <a16:rowId xmlns:a16="http://schemas.microsoft.com/office/drawing/2014/main" val="2537518794"/>
                  </a:ext>
                </a:extLst>
              </a:tr>
              <a:tr h="396490">
                <a:tc>
                  <a:txBody>
                    <a:bodyPr/>
                    <a:lstStyle/>
                    <a:p>
                      <a:pPr algn="l" fontAlgn="ctr"/>
                      <a:r>
                        <a:rPr lang="lv-LV" sz="1200" b="0" i="0" u="none" strike="noStrike" dirty="0">
                          <a:effectLst/>
                          <a:latin typeface="Times New Roman Baltic" panose="02020603050405020304" pitchFamily="18" charset="0"/>
                        </a:rPr>
                        <a:t>KRKA Latvija, SIA</a:t>
                      </a:r>
                    </a:p>
                  </a:txBody>
                  <a:tcPr marL="0" marR="0" marT="0" marB="0" anchor="ctr"/>
                </a:tc>
                <a:tc>
                  <a:txBody>
                    <a:bodyPr/>
                    <a:lstStyle/>
                    <a:p>
                      <a:pPr algn="l" fontAlgn="t"/>
                      <a:endParaRPr lang="lv-LV" sz="1400" b="1" i="0" u="none" strike="noStrike" dirty="0">
                        <a:effectLst/>
                        <a:latin typeface="Times New Roman Baltic" panose="02020603050405020304" pitchFamily="18" charset="0"/>
                      </a:endParaRPr>
                    </a:p>
                    <a:p>
                      <a:pPr algn="l" fontAlgn="t"/>
                      <a:r>
                        <a:rPr lang="lv-LV" sz="1400" b="1" i="0" u="none" strike="noStrike" dirty="0">
                          <a:effectLst/>
                          <a:latin typeface="Times New Roman Baltic" panose="02020603050405020304" pitchFamily="18" charset="0"/>
                        </a:rPr>
                        <a:t>  ECOCID </a:t>
                      </a:r>
                      <a:r>
                        <a:rPr lang="lv-LV" sz="1400" b="1" i="0" u="none" strike="noStrike" dirty="0" err="1">
                          <a:effectLst/>
                          <a:latin typeface="Times New Roman Baltic" panose="02020603050405020304" pitchFamily="18" charset="0"/>
                        </a:rPr>
                        <a:t>Advanced</a:t>
                      </a:r>
                      <a:endParaRPr lang="lv-LV" sz="1400" b="1" i="0" u="none" strike="noStrike" dirty="0">
                        <a:effectLst/>
                        <a:latin typeface="Times New Roman Baltic" panose="02020603050405020304" pitchFamily="18" charset="0"/>
                      </a:endParaRPr>
                    </a:p>
                  </a:txBody>
                  <a:tcPr marL="0" marR="0" marT="0" marB="0"/>
                </a:tc>
                <a:tc>
                  <a:txBody>
                    <a:bodyPr/>
                    <a:lstStyle/>
                    <a:p>
                      <a:r>
                        <a:rPr lang="lv-LV" sz="1400" b="0" dirty="0" err="1">
                          <a:latin typeface="Times New Roman" panose="02020603050405020304" pitchFamily="18" charset="0"/>
                          <a:cs typeface="Times New Roman" panose="02020603050405020304" pitchFamily="18" charset="0"/>
                        </a:rPr>
                        <a:t>peroksietiķskābe</a:t>
                      </a:r>
                      <a:r>
                        <a:rPr lang="lv-LV" sz="1400" b="0" dirty="0">
                          <a:latin typeface="Times New Roman" panose="02020603050405020304" pitchFamily="18" charset="0"/>
                          <a:cs typeface="Times New Roman" panose="02020603050405020304" pitchFamily="18" charset="0"/>
                        </a:rPr>
                        <a:t> 0,05-0,24%</a:t>
                      </a:r>
                      <a:endParaRPr lang="en-GB" sz="14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9899314"/>
                  </a:ext>
                </a:extLst>
              </a:tr>
              <a:tr h="1056756">
                <a:tc>
                  <a:txBody>
                    <a:bodyPr/>
                    <a:lstStyle/>
                    <a:p>
                      <a:pPr algn="l" fontAlgn="ctr"/>
                      <a:r>
                        <a:rPr lang="lv-LV" sz="1400" b="0" i="0" u="none" strike="noStrike" dirty="0">
                          <a:effectLst/>
                          <a:latin typeface="Times New Roman" panose="02020603050405020304" pitchFamily="18" charset="0"/>
                          <a:cs typeface="Times New Roman" panose="02020603050405020304" pitchFamily="18" charset="0"/>
                        </a:rPr>
                        <a:t>TCB Sistēmas, SIA</a:t>
                      </a:r>
                    </a:p>
                  </a:txBody>
                  <a:tcPr marL="0" marR="0" marT="0" marB="0" anchor="ctr"/>
                </a:tc>
                <a:tc>
                  <a:txBody>
                    <a:bodyPr/>
                    <a:lstStyle/>
                    <a:p>
                      <a:pPr algn="l" fontAlgn="ctr"/>
                      <a:r>
                        <a:rPr lang="lv-LV" sz="1400" b="1" i="0" u="none" strike="noStrike" dirty="0">
                          <a:effectLst/>
                          <a:latin typeface="Times New Roman" panose="02020603050405020304" pitchFamily="18" charset="0"/>
                          <a:cs typeface="Times New Roman" panose="02020603050405020304" pitchFamily="18" charset="0"/>
                        </a:rPr>
                        <a:t>  GERMICIDAN F1</a:t>
                      </a:r>
                    </a:p>
                  </a:txBody>
                  <a:tcPr marL="0" marR="0" marT="0" marB="0" anchor="ctr"/>
                </a:tc>
                <a:tc>
                  <a:txBody>
                    <a:bodyPr/>
                    <a:lstStyle/>
                    <a:p>
                      <a:pPr algn="l" fontAlgn="ctr"/>
                      <a:r>
                        <a:rPr lang="lv-LV" sz="1400" b="0" i="0" u="none" strike="noStrike" dirty="0">
                          <a:solidFill>
                            <a:schemeClr val="tx1"/>
                          </a:solidFill>
                          <a:effectLst/>
                          <a:latin typeface="Times New Roman" panose="02020603050405020304" pitchFamily="18" charset="0"/>
                          <a:cs typeface="Times New Roman" panose="02020603050405020304" pitchFamily="18" charset="0"/>
                        </a:rPr>
                        <a:t> </a:t>
                      </a:r>
                      <a:r>
                        <a:rPr lang="lv-LV" sz="1400" b="0" i="0" u="none" strike="noStrike" dirty="0" err="1">
                          <a:solidFill>
                            <a:schemeClr val="tx1"/>
                          </a:solidFill>
                          <a:effectLst/>
                          <a:latin typeface="Times New Roman" panose="02020603050405020304" pitchFamily="18" charset="0"/>
                          <a:cs typeface="Times New Roman" panose="02020603050405020304" pitchFamily="18" charset="0"/>
                        </a:rPr>
                        <a:t>glutaral</a:t>
                      </a:r>
                      <a:r>
                        <a:rPr lang="lv-LV" sz="1400" b="0" i="0" u="none" strike="noStrike" dirty="0">
                          <a:solidFill>
                            <a:schemeClr val="tx1"/>
                          </a:solidFill>
                          <a:effectLst/>
                          <a:latin typeface="Times New Roman" panose="02020603050405020304" pitchFamily="18" charset="0"/>
                          <a:cs typeface="Times New Roman" panose="02020603050405020304" pitchFamily="18" charset="0"/>
                        </a:rPr>
                        <a:t> (glutaraldehyde) (glutarāls (glutāraldehīds)) 2,5g/100g ; </a:t>
                      </a:r>
                    </a:p>
                    <a:p>
                      <a:pPr marL="0" marR="0" lvl="0" indent="0" algn="l" defTabSz="914400" rtl="0" eaLnBrk="1" fontAlgn="ctr" latinLnBrk="0" hangingPunct="1">
                        <a:lnSpc>
                          <a:spcPct val="100000"/>
                        </a:lnSpc>
                        <a:spcBef>
                          <a:spcPts val="0"/>
                        </a:spcBef>
                        <a:spcAft>
                          <a:spcPts val="0"/>
                        </a:spcAft>
                        <a:buClrTx/>
                        <a:buSzTx/>
                        <a:buFontTx/>
                        <a:buNone/>
                        <a:tabLst/>
                        <a:defRPr/>
                      </a:pPr>
                      <a:r>
                        <a:rPr lang="lv-LV" sz="1400" b="0" i="0" u="none" strike="noStrike" dirty="0">
                          <a:solidFill>
                            <a:schemeClr val="tx1"/>
                          </a:solidFill>
                          <a:effectLst/>
                          <a:latin typeface="Times New Roman" panose="02020603050405020304" pitchFamily="18" charset="0"/>
                          <a:cs typeface="Times New Roman" panose="02020603050405020304" pitchFamily="18" charset="0"/>
                        </a:rPr>
                        <a:t> </a:t>
                      </a:r>
                      <a:r>
                        <a:rPr lang="da-DK" sz="1400" b="0" i="0" u="none" strike="noStrike" dirty="0">
                          <a:solidFill>
                            <a:schemeClr val="tx1"/>
                          </a:solidFill>
                          <a:effectLst/>
                          <a:latin typeface="Times New Roman" panose="02020603050405020304" pitchFamily="18" charset="0"/>
                          <a:cs typeface="Times New Roman" panose="02020603050405020304" pitchFamily="18" charset="0"/>
                        </a:rPr>
                        <a:t>Formaldehyde (formaldehīds) 16,7 g/100g</a:t>
                      </a:r>
                    </a:p>
                  </a:txBody>
                  <a:tcPr marL="0" marR="0" marT="0" marB="0" anchor="ctr"/>
                </a:tc>
                <a:extLst>
                  <a:ext uri="{0D108BD9-81ED-4DB2-BD59-A6C34878D82A}">
                    <a16:rowId xmlns:a16="http://schemas.microsoft.com/office/drawing/2014/main" val="4249675496"/>
                  </a:ext>
                </a:extLst>
              </a:tr>
              <a:tr h="845405">
                <a:tc>
                  <a:txBody>
                    <a:bodyPr/>
                    <a:lstStyle/>
                    <a:p>
                      <a:pPr marL="0" indent="0" algn="l" fontAlgn="ctr"/>
                      <a:r>
                        <a:rPr lang="lv-LV" sz="1400" b="0" i="0" u="none" strike="noStrike" dirty="0">
                          <a:effectLst/>
                          <a:latin typeface="Times New Roman" panose="02020603050405020304" pitchFamily="18" charset="0"/>
                          <a:cs typeface="Times New Roman" panose="02020603050405020304" pitchFamily="18" charset="0"/>
                        </a:rPr>
                        <a:t>CID LINES N.V., </a:t>
                      </a:r>
                    </a:p>
                    <a:p>
                      <a:pPr marL="0" indent="0" algn="l" fontAlgn="ctr"/>
                      <a:r>
                        <a:rPr lang="lv-LV" sz="1400" b="0" i="0" u="none" strike="noStrike" dirty="0">
                          <a:effectLst/>
                          <a:latin typeface="Times New Roman" panose="02020603050405020304" pitchFamily="18" charset="0"/>
                          <a:cs typeface="Times New Roman" panose="02020603050405020304" pitchFamily="18" charset="0"/>
                        </a:rPr>
                        <a:t>Latvijas Zoovetapgāde, A/S, </a:t>
                      </a:r>
                    </a:p>
                  </a:txBody>
                  <a:tcPr marL="0" marR="0" marT="0" marB="0" anchor="ctr"/>
                </a:tc>
                <a:tc>
                  <a:txBody>
                    <a:bodyPr/>
                    <a:lstStyle/>
                    <a:p>
                      <a:pPr algn="l" fontAlgn="ctr"/>
                      <a:r>
                        <a:rPr lang="lv-LV" sz="1400" b="1" i="0" u="none" strike="noStrike" dirty="0">
                          <a:effectLst/>
                          <a:latin typeface="Times New Roman" panose="02020603050405020304" pitchFamily="18" charset="0"/>
                          <a:cs typeface="Times New Roman" panose="02020603050405020304" pitchFamily="18" charset="0"/>
                        </a:rPr>
                        <a:t> VIROCID</a:t>
                      </a:r>
                    </a:p>
                  </a:txBody>
                  <a:tcPr marL="0" marR="0" marT="0" marB="0" anchor="ctr"/>
                </a:tc>
                <a:tc>
                  <a:txBody>
                    <a:bodyPr/>
                    <a:lstStyle/>
                    <a:p>
                      <a:r>
                        <a:rPr lang="en-GB" sz="1400" dirty="0">
                          <a:latin typeface="Times New Roman" panose="02020603050405020304" pitchFamily="18" charset="0"/>
                          <a:cs typeface="Times New Roman" panose="02020603050405020304" pitchFamily="18" charset="0"/>
                        </a:rPr>
                        <a:t>glutaral (glutaraldehyde) (</a:t>
                      </a:r>
                      <a:r>
                        <a:rPr lang="en-GB" sz="1400" dirty="0" err="1">
                          <a:latin typeface="Times New Roman" panose="02020603050405020304" pitchFamily="18" charset="0"/>
                          <a:cs typeface="Times New Roman" panose="02020603050405020304" pitchFamily="18" charset="0"/>
                        </a:rPr>
                        <a:t>glutarāls</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glutāraldehīds</a:t>
                      </a:r>
                      <a:r>
                        <a:rPr lang="en-GB" sz="14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316215684"/>
                  </a:ext>
                </a:extLst>
              </a:tr>
              <a:tr h="724633">
                <a:tc>
                  <a:txBody>
                    <a:bodyPr/>
                    <a:lstStyle/>
                    <a:p>
                      <a:r>
                        <a:rPr lang="es-ES" sz="1400" dirty="0" err="1">
                          <a:latin typeface="Times New Roman" panose="02020603050405020304" pitchFamily="18" charset="0"/>
                          <a:cs typeface="Times New Roman" panose="02020603050405020304" pitchFamily="18" charset="0"/>
                        </a:rPr>
                        <a:t>Neogen</a:t>
                      </a:r>
                      <a:r>
                        <a:rPr lang="es-ES" sz="1400" dirty="0">
                          <a:latin typeface="Times New Roman" panose="02020603050405020304" pitchFamily="18" charset="0"/>
                          <a:cs typeface="Times New Roman" panose="02020603050405020304" pitchFamily="18" charset="0"/>
                        </a:rPr>
                        <a:t> Italia </a:t>
                      </a:r>
                      <a:r>
                        <a:rPr lang="es-ES" sz="1400" dirty="0" err="1">
                          <a:latin typeface="Times New Roman" panose="02020603050405020304" pitchFamily="18" charset="0"/>
                          <a:cs typeface="Times New Roman" panose="02020603050405020304" pitchFamily="18" charset="0"/>
                        </a:rPr>
                        <a:t>S.r.l</a:t>
                      </a:r>
                      <a:r>
                        <a:rPr lang="es-ES"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txBody>
                  <a:tcPr marL="0" marR="0" marT="0" marB="0" anchor="ctr"/>
                </a:tc>
                <a:tc>
                  <a:txBody>
                    <a:bodyPr/>
                    <a:lstStyle/>
                    <a:p>
                      <a:r>
                        <a:rPr lang="lv-LV" sz="1400" b="1" dirty="0">
                          <a:latin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cs typeface="Times New Roman" panose="02020603050405020304" pitchFamily="18" charset="0"/>
                        </a:rPr>
                        <a:t>Synergize</a:t>
                      </a:r>
                    </a:p>
                  </a:txBody>
                  <a:tcPr marL="0" marR="0" marT="0" marB="0" anchor="ctr"/>
                </a:tc>
                <a:tc>
                  <a:txBody>
                    <a:bodyPr/>
                    <a:lstStyle/>
                    <a:p>
                      <a:r>
                        <a:rPr lang="en-GB" sz="1400" dirty="0">
                          <a:latin typeface="Times New Roman" panose="02020603050405020304" pitchFamily="18" charset="0"/>
                          <a:cs typeface="Times New Roman" panose="02020603050405020304" pitchFamily="18" charset="0"/>
                        </a:rPr>
                        <a:t>glutaral (glutaraldehyde) (</a:t>
                      </a:r>
                      <a:r>
                        <a:rPr lang="en-GB" sz="1400" dirty="0" err="1">
                          <a:latin typeface="Times New Roman" panose="02020603050405020304" pitchFamily="18" charset="0"/>
                          <a:cs typeface="Times New Roman" panose="02020603050405020304" pitchFamily="18" charset="0"/>
                        </a:rPr>
                        <a:t>glutarāls</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glutāraldehīds</a:t>
                      </a:r>
                      <a:r>
                        <a:rPr lang="en-GB" sz="1400" dirty="0">
                          <a:latin typeface="Times New Roman" panose="02020603050405020304" pitchFamily="18" charset="0"/>
                          <a:cs typeface="Times New Roman" panose="02020603050405020304" pitchFamily="18" charset="0"/>
                        </a:rPr>
                        <a:t>)) 14%w/w </a:t>
                      </a:r>
                    </a:p>
                  </a:txBody>
                  <a:tcPr/>
                </a:tc>
                <a:extLst>
                  <a:ext uri="{0D108BD9-81ED-4DB2-BD59-A6C34878D82A}">
                    <a16:rowId xmlns:a16="http://schemas.microsoft.com/office/drawing/2014/main" val="1773101752"/>
                  </a:ext>
                </a:extLst>
              </a:tr>
            </a:tbl>
          </a:graphicData>
        </a:graphic>
      </p:graphicFrame>
      <p:sp>
        <p:nvSpPr>
          <p:cNvPr id="3" name="Title 1">
            <a:extLst>
              <a:ext uri="{FF2B5EF4-FFF2-40B4-BE49-F238E27FC236}">
                <a16:creationId xmlns:a16="http://schemas.microsoft.com/office/drawing/2014/main" id="{7B364867-A656-DF4B-E723-6B17E8EAAFE0}"/>
              </a:ext>
            </a:extLst>
          </p:cNvPr>
          <p:cNvSpPr txBox="1">
            <a:spLocks/>
          </p:cNvSpPr>
          <p:nvPr/>
        </p:nvSpPr>
        <p:spPr>
          <a:xfrm>
            <a:off x="633580" y="198333"/>
            <a:ext cx="10668531" cy="5095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2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Dezinfekcijas līdzekļi, kas ir efektīvi pret MNS vīrusu – daži piemēri </a:t>
            </a:r>
            <a:endParaRPr kumimoji="0" lang="en-GB" sz="2400" b="1" i="0" u="none" strike="noStrike" kern="1200" cap="none" spc="0" normalizeH="0" baseline="0" noProof="0" dirty="0">
              <a:ln>
                <a:noFill/>
              </a:ln>
              <a:solidFill>
                <a:prstClr val="black"/>
              </a:solidFill>
              <a:effectLst/>
              <a:uLnTx/>
              <a:uFillTx/>
              <a:latin typeface="Neue Haas Grotesk Text Pro"/>
              <a:ea typeface="+mj-ea"/>
              <a:cs typeface="+mj-cs"/>
            </a:endParaRPr>
          </a:p>
        </p:txBody>
      </p:sp>
    </p:spTree>
    <p:extLst>
      <p:ext uri="{BB962C8B-B14F-4D97-AF65-F5344CB8AC3E}">
        <p14:creationId xmlns:p14="http://schemas.microsoft.com/office/powerpoint/2010/main" val="2590562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A474D-566B-4C19-4580-645EA1A807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E8FF58E-7D58-9BD7-5990-FD39B101CB5C}"/>
              </a:ext>
            </a:extLst>
          </p:cNvPr>
          <p:cNvSpPr/>
          <p:nvPr/>
        </p:nvSpPr>
        <p:spPr>
          <a:xfrm>
            <a:off x="440763" y="0"/>
            <a:ext cx="7480723" cy="11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71512A-D2E7-F46B-A7AA-ACBB4842CD9A}"/>
              </a:ext>
            </a:extLst>
          </p:cNvPr>
          <p:cNvSpPr>
            <a:spLocks noGrp="1"/>
          </p:cNvSpPr>
          <p:nvPr>
            <p:ph type="title"/>
          </p:nvPr>
        </p:nvSpPr>
        <p:spPr>
          <a:xfrm>
            <a:off x="1681735" y="231872"/>
            <a:ext cx="9995324" cy="1325563"/>
          </a:xfrm>
          <a:noFill/>
        </p:spPr>
        <p:txBody>
          <a:bodyPr>
            <a:normAutofit/>
          </a:bodyPr>
          <a:lstStyle/>
          <a:p>
            <a:pPr algn="ctr"/>
            <a:r>
              <a:rPr lang="lv-LV" sz="2800" dirty="0">
                <a:solidFill>
                  <a:srgbClr val="002060"/>
                </a:solidFill>
                <a:latin typeface="Times New Roman" panose="02020603050405020304" pitchFamily="18" charset="0"/>
                <a:cs typeface="Times New Roman" panose="02020603050405020304" pitchFamily="18" charset="0"/>
              </a:rPr>
              <a:t>MNS ES dalībvalstīs – papildus informācija</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61788EF2-C0D8-DE10-C516-019F6A69DED5}"/>
              </a:ext>
            </a:extLst>
          </p:cNvPr>
          <p:cNvSpPr txBox="1"/>
          <p:nvPr/>
        </p:nvSpPr>
        <p:spPr>
          <a:xfrm>
            <a:off x="1477258" y="1665180"/>
            <a:ext cx="10419273"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PVD mājas lapā </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varat iepazīties ar slimības aprakstu, rīcību slimības konstatēšanas gadījumā, ieteicamām </a:t>
            </a:r>
            <a:r>
              <a:rPr kumimoji="0" lang="lv-LV" sz="1800" b="0"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biodrošības</a:t>
            </a:r>
            <a:r>
              <a:rPr kumimoji="0" lang="lv-LV" sz="18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prasībām dzīvnieku novietnēs un MNS uzliesmojumu hronoloģijas tabulu: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0"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sng" strike="noStrike" kern="1200" cap="none" spc="0" normalizeH="0" baseline="0" noProof="0" dirty="0">
                <a:ln>
                  <a:noFill/>
                </a:ln>
                <a:solidFill>
                  <a:srgbClr val="0563C1"/>
                </a:solidFill>
                <a:effectLst/>
                <a:uLnTx/>
                <a:uFillTx/>
                <a:latin typeface="Times New Roman" panose="02020603050405020304" pitchFamily="18" charset="0"/>
                <a:ea typeface="Calibri" panose="020F0502020204030204" pitchFamily="34" charset="0"/>
                <a:cs typeface="Times New Roman" panose="02020603050405020304" pitchFamily="18" charset="0"/>
                <a:hlinkClick r:id="rId2"/>
              </a:rPr>
              <a:t>https://www.pvd.gov.lv/lv/mutes-un-nagu-serga</a:t>
            </a:r>
            <a:endParaRPr kumimoji="0" lang="lv-LV"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A0079B9-134E-C181-004A-935462E2130E}"/>
              </a:ext>
            </a:extLst>
          </p:cNvPr>
          <p:cNvSpPr txBox="1"/>
          <p:nvPr/>
        </p:nvSpPr>
        <p:spPr>
          <a:xfrm>
            <a:off x="1489213" y="3760034"/>
            <a:ext cx="9213574"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800" b="1" i="0" u="sng" strike="noStrike" kern="1200" cap="none" spc="0" normalizeH="0" baseline="0" noProof="0" dirty="0">
                <a:ln>
                  <a:noFill/>
                </a:ln>
                <a:solidFill>
                  <a:srgbClr val="0563C1"/>
                </a:solidFill>
                <a:effectLst/>
                <a:uLnTx/>
                <a:uFillTx/>
                <a:latin typeface="Calibri" panose="020F050202020403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https://food.ec.europa.eu/animals/animal-diseases/diseases-and-control-measures/foot-and-mouth-disease_en</a:t>
            </a:r>
            <a:r>
              <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002060"/>
                </a:solidFill>
                <a:effectLst/>
                <a:uLnTx/>
                <a:uFillTx/>
                <a:latin typeface="Calibri" panose="020F0502020204030204" pitchFamily="34" charset="0"/>
                <a:ea typeface="Aptos" panose="020B0004020202020204" pitchFamily="34" charset="0"/>
                <a:cs typeface="Aptos" panose="020B0004020202020204" pitchFamily="34" charset="0"/>
              </a:rPr>
              <a:t> Prezentācijas no EK PAFF Dzīvnieku veselības un labturības komitejas sanāksmēm:</a:t>
            </a:r>
          </a:p>
          <a:p>
            <a:pPr>
              <a:defRPr/>
            </a:pPr>
            <a:r>
              <a:rPr lang="lv-LV" b="1" dirty="0">
                <a:solidFill>
                  <a:prstClr val="black"/>
                </a:solidFill>
                <a:latin typeface="Aptos" panose="020B0004020202020204" pitchFamily="34" charset="0"/>
                <a:ea typeface="Aptos" panose="020B0004020202020204" pitchFamily="34" charset="0"/>
                <a:cs typeface="Aptos" panose="020B0004020202020204" pitchFamily="34" charset="0"/>
                <a:hlinkClick r:id="rId4"/>
              </a:rPr>
              <a:t>https://food.ec.europa.eu/horizontal-topics/committees/paff-committees/animal-health-and-welfare/presentations_en#2025</a:t>
            </a:r>
            <a:r>
              <a:rPr lang="lv-LV" b="1" dirty="0">
                <a:solidFill>
                  <a:prstClr val="black"/>
                </a:solidFill>
                <a:latin typeface="Aptos" panose="020B0004020202020204" pitchFamily="34" charset="0"/>
                <a:ea typeface="Aptos" panose="020B0004020202020204" pitchFamily="34" charset="0"/>
                <a:cs typeface="Aptos" panose="020B00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v-LV" sz="1800" b="1" i="0" u="none" strike="noStrike" kern="1200" cap="none" spc="0" normalizeH="0" baseline="0" noProof="0" dirty="0">
              <a:ln>
                <a:noFill/>
              </a:ln>
              <a:solidFill>
                <a:srgbClr val="002060"/>
              </a:solidFill>
              <a:effectLst/>
              <a:uLnTx/>
              <a:uFillTx/>
              <a:latin typeface="Calibri" panose="020F0502020204030204" pitchFamily="34" charset="0"/>
              <a:ea typeface="Aptos" panose="020B0004020202020204" pitchFamily="34" charset="0"/>
              <a:cs typeface="Aptos" panose="020B00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lv-LV" b="1" dirty="0">
                <a:solidFill>
                  <a:srgbClr val="C00000"/>
                </a:solidFill>
                <a:latin typeface="Calibri" panose="020F0502020204030204" pitchFamily="34" charset="0"/>
                <a:ea typeface="Aptos" panose="020B0004020202020204" pitchFamily="34" charset="0"/>
                <a:cs typeface="Aptos" panose="020B0004020202020204" pitchFamily="34" charset="0"/>
              </a:rPr>
              <a:t>Par biodrošību:</a:t>
            </a:r>
            <a:endParaRPr kumimoji="0" lang="lv-LV" sz="1800" b="1" i="0" u="none" strike="noStrike" kern="1200" cap="none" spc="0" normalizeH="0" baseline="0" noProof="0" dirty="0">
              <a:ln>
                <a:noFill/>
              </a:ln>
              <a:solidFill>
                <a:srgbClr val="C00000"/>
              </a:solidFill>
              <a:effectLst/>
              <a:uLnTx/>
              <a:uFillTx/>
              <a:latin typeface="Calibri" panose="020F050202020403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800" b="1" i="0" u="none" strike="noStrike" kern="1200" cap="none" spc="0" normalizeH="0" baseline="0" noProof="0" dirty="0">
              <a:ln>
                <a:noFill/>
              </a:ln>
              <a:solidFill>
                <a:prstClr val="black"/>
              </a:solidFill>
              <a:effectLst/>
              <a:uLnTx/>
              <a:uFillTx/>
              <a:latin typeface="Calibri" panose="020F050202020403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12D81CBF-4D6E-3330-002F-73593D637782}"/>
              </a:ext>
            </a:extLst>
          </p:cNvPr>
          <p:cNvSpPr txBox="1"/>
          <p:nvPr/>
        </p:nvSpPr>
        <p:spPr>
          <a:xfrm>
            <a:off x="1556647" y="3244334"/>
            <a:ext cx="5130247" cy="36933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1800" b="1" i="0" u="none" strike="noStrike" kern="1200" cap="none" spc="0" normalizeH="0" baseline="0" noProof="0" dirty="0">
                <a:ln>
                  <a:noFill/>
                </a:ln>
                <a:solidFill>
                  <a:srgbClr val="002060"/>
                </a:solidFill>
                <a:effectLst/>
                <a:uLnTx/>
                <a:uFillTx/>
                <a:latin typeface="Calibri" panose="020F0502020204030204"/>
                <a:ea typeface="+mn-ea"/>
                <a:cs typeface="+mn-cs"/>
              </a:rPr>
              <a:t>EK mājas lapā par MNS informācija saitē: </a:t>
            </a:r>
          </a:p>
        </p:txBody>
      </p:sp>
      <p:pic>
        <p:nvPicPr>
          <p:cNvPr id="6" name="Picture 5">
            <a:extLst>
              <a:ext uri="{FF2B5EF4-FFF2-40B4-BE49-F238E27FC236}">
                <a16:creationId xmlns:a16="http://schemas.microsoft.com/office/drawing/2014/main" id="{4DD36779-0433-9EAA-A9AB-B92C9D359B18}"/>
              </a:ext>
            </a:extLst>
          </p:cNvPr>
          <p:cNvPicPr>
            <a:picLocks noChangeAspect="1"/>
          </p:cNvPicPr>
          <p:nvPr/>
        </p:nvPicPr>
        <p:blipFill>
          <a:blip r:embed="rId5"/>
          <a:stretch>
            <a:fillRect/>
          </a:stretch>
        </p:blipFill>
        <p:spPr>
          <a:xfrm>
            <a:off x="48034" y="65995"/>
            <a:ext cx="1429224" cy="1599185"/>
          </a:xfrm>
          <a:prstGeom prst="rect">
            <a:avLst/>
          </a:prstGeom>
        </p:spPr>
      </p:pic>
      <p:pic>
        <p:nvPicPr>
          <p:cNvPr id="7" name="Picture 6">
            <a:extLst>
              <a:ext uri="{FF2B5EF4-FFF2-40B4-BE49-F238E27FC236}">
                <a16:creationId xmlns:a16="http://schemas.microsoft.com/office/drawing/2014/main" id="{0E413702-EA2A-942D-A4A2-7660D43E91A8}"/>
              </a:ext>
            </a:extLst>
          </p:cNvPr>
          <p:cNvPicPr>
            <a:picLocks noChangeAspect="1"/>
          </p:cNvPicPr>
          <p:nvPr/>
        </p:nvPicPr>
        <p:blipFill>
          <a:blip r:embed="rId6"/>
          <a:stretch>
            <a:fillRect/>
          </a:stretch>
        </p:blipFill>
        <p:spPr>
          <a:xfrm>
            <a:off x="3522475" y="5651655"/>
            <a:ext cx="6151397" cy="499915"/>
          </a:xfrm>
          <a:prstGeom prst="rect">
            <a:avLst/>
          </a:prstGeom>
        </p:spPr>
      </p:pic>
    </p:spTree>
    <p:extLst>
      <p:ext uri="{BB962C8B-B14F-4D97-AF65-F5344CB8AC3E}">
        <p14:creationId xmlns:p14="http://schemas.microsoft.com/office/powerpoint/2010/main" val="2818139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02DB6-9703-28A8-5EEB-62CE8849DBF0}"/>
              </a:ext>
            </a:extLst>
          </p:cNvPr>
          <p:cNvSpPr>
            <a:spLocks noGrp="1"/>
          </p:cNvSpPr>
          <p:nvPr>
            <p:ph type="title"/>
          </p:nvPr>
        </p:nvSpPr>
        <p:spPr>
          <a:xfrm>
            <a:off x="944434" y="549790"/>
            <a:ext cx="10515600" cy="1325563"/>
          </a:xfrm>
        </p:spPr>
        <p:txBody>
          <a:bodyPr/>
          <a:lstStyle/>
          <a:p>
            <a:r>
              <a:rPr lang="lv-LV" dirty="0"/>
              <a:t>Avoti internetā:</a:t>
            </a:r>
            <a:endParaRPr lang="en-US" dirty="0"/>
          </a:p>
        </p:txBody>
      </p:sp>
      <p:pic>
        <p:nvPicPr>
          <p:cNvPr id="7" name="Content Placeholder 6">
            <a:extLst>
              <a:ext uri="{FF2B5EF4-FFF2-40B4-BE49-F238E27FC236}">
                <a16:creationId xmlns:a16="http://schemas.microsoft.com/office/drawing/2014/main" id="{48B1D427-2AB0-B6F7-73DE-80DCDFCA0775}"/>
              </a:ext>
            </a:extLst>
          </p:cNvPr>
          <p:cNvPicPr>
            <a:picLocks noGrp="1" noChangeAspect="1"/>
          </p:cNvPicPr>
          <p:nvPr>
            <p:ph idx="1"/>
          </p:nvPr>
        </p:nvPicPr>
        <p:blipFill>
          <a:blip r:embed="rId2"/>
          <a:stretch>
            <a:fillRect/>
          </a:stretch>
        </p:blipFill>
        <p:spPr>
          <a:xfrm>
            <a:off x="857932" y="1640178"/>
            <a:ext cx="10476135" cy="4825935"/>
          </a:xfrm>
        </p:spPr>
      </p:pic>
      <p:sp>
        <p:nvSpPr>
          <p:cNvPr id="9" name="TextBox 8">
            <a:extLst>
              <a:ext uri="{FF2B5EF4-FFF2-40B4-BE49-F238E27FC236}">
                <a16:creationId xmlns:a16="http://schemas.microsoft.com/office/drawing/2014/main" id="{7BF7D1B6-DD76-E8B7-1F35-3BBF85C956F8}"/>
              </a:ext>
            </a:extLst>
          </p:cNvPr>
          <p:cNvSpPr txBox="1"/>
          <p:nvPr/>
        </p:nvSpPr>
        <p:spPr>
          <a:xfrm>
            <a:off x="4774162" y="1027905"/>
            <a:ext cx="6096000" cy="369332"/>
          </a:xfrm>
          <a:prstGeom prst="rect">
            <a:avLst/>
          </a:prstGeom>
          <a:noFill/>
        </p:spPr>
        <p:txBody>
          <a:bodyPr wrap="square">
            <a:spAutoFit/>
          </a:bodyPr>
          <a:lstStyle/>
          <a:p>
            <a:r>
              <a:rPr lang="en-US" dirty="0"/>
              <a:t>https://biocheckgent.com/en/surveys</a:t>
            </a:r>
          </a:p>
        </p:txBody>
      </p:sp>
    </p:spTree>
    <p:extLst>
      <p:ext uri="{BB962C8B-B14F-4D97-AF65-F5344CB8AC3E}">
        <p14:creationId xmlns:p14="http://schemas.microsoft.com/office/powerpoint/2010/main" val="4181541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7E12-1351-FA01-D962-140D0AE1554B}"/>
              </a:ext>
            </a:extLst>
          </p:cNvPr>
          <p:cNvSpPr>
            <a:spLocks noGrp="1"/>
          </p:cNvSpPr>
          <p:nvPr>
            <p:ph type="title"/>
          </p:nvPr>
        </p:nvSpPr>
        <p:spPr>
          <a:xfrm>
            <a:off x="1052163" y="5807028"/>
            <a:ext cx="10307217" cy="905685"/>
          </a:xfrm>
          <a:solidFill>
            <a:schemeClr val="accent1">
              <a:lumMod val="20000"/>
              <a:lumOff val="80000"/>
            </a:schemeClr>
          </a:solidFill>
        </p:spPr>
        <p:txBody>
          <a:bodyPr>
            <a:normAutofit/>
          </a:bodyPr>
          <a:lstStyle/>
          <a:p>
            <a:pPr algn="ctr"/>
            <a:r>
              <a:rPr lang="en-US" sz="2800" dirty="0">
                <a:latin typeface="Times New Roman" panose="02020603050405020304" pitchFamily="18" charset="0"/>
                <a:cs typeface="Times New Roman" panose="02020603050405020304" pitchFamily="18" charset="0"/>
              </a:rPr>
              <a:t>https://project-better.bocemtium.com/registration/</a:t>
            </a:r>
          </a:p>
        </p:txBody>
      </p:sp>
      <p:pic>
        <p:nvPicPr>
          <p:cNvPr id="5" name="Content Placeholder 4">
            <a:extLst>
              <a:ext uri="{FF2B5EF4-FFF2-40B4-BE49-F238E27FC236}">
                <a16:creationId xmlns:a16="http://schemas.microsoft.com/office/drawing/2014/main" id="{21B5C27F-17C9-B09A-5403-B4E357AE8F4E}"/>
              </a:ext>
            </a:extLst>
          </p:cNvPr>
          <p:cNvPicPr>
            <a:picLocks noGrp="1" noChangeAspect="1"/>
          </p:cNvPicPr>
          <p:nvPr>
            <p:ph idx="1"/>
          </p:nvPr>
        </p:nvPicPr>
        <p:blipFill>
          <a:blip r:embed="rId2"/>
          <a:stretch>
            <a:fillRect/>
          </a:stretch>
        </p:blipFill>
        <p:spPr>
          <a:xfrm>
            <a:off x="1667070" y="1304860"/>
            <a:ext cx="9077405" cy="4351338"/>
          </a:xfrm>
        </p:spPr>
      </p:pic>
      <p:sp>
        <p:nvSpPr>
          <p:cNvPr id="6" name="TextBox 5">
            <a:extLst>
              <a:ext uri="{FF2B5EF4-FFF2-40B4-BE49-F238E27FC236}">
                <a16:creationId xmlns:a16="http://schemas.microsoft.com/office/drawing/2014/main" id="{8F481E48-CB54-B0CC-9154-5D840B0DFDED}"/>
              </a:ext>
            </a:extLst>
          </p:cNvPr>
          <p:cNvSpPr txBox="1"/>
          <p:nvPr/>
        </p:nvSpPr>
        <p:spPr>
          <a:xfrm>
            <a:off x="1557294" y="248345"/>
            <a:ext cx="9077405" cy="1077218"/>
          </a:xfrm>
          <a:prstGeom prst="rect">
            <a:avLst/>
          </a:prstGeom>
          <a:noFill/>
        </p:spPr>
        <p:txBody>
          <a:bodyPr wrap="square" rtlCol="0">
            <a:spAutoFit/>
          </a:bodyPr>
          <a:lstStyle/>
          <a:p>
            <a:pPr algn="ctr"/>
            <a:r>
              <a:rPr lang="lv-LV" sz="3200" dirty="0">
                <a:latin typeface="Times New Roman" panose="02020603050405020304" pitchFamily="18" charset="0"/>
                <a:cs typeface="Times New Roman" panose="02020603050405020304" pitchFamily="18" charset="0"/>
              </a:rPr>
              <a:t>Pirmā konference par dzīvnieku biodrošību 5.-6.jūnijā Barselonā, Spānijā</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447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3628-09FD-DFB8-F1E0-AE954E299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C7843-CCCA-BA76-340B-A314A2F072F5}"/>
              </a:ext>
            </a:extLst>
          </p:cNvPr>
          <p:cNvSpPr>
            <a:spLocks noGrp="1"/>
          </p:cNvSpPr>
          <p:nvPr>
            <p:ph type="title"/>
          </p:nvPr>
        </p:nvSpPr>
        <p:spPr>
          <a:xfrm>
            <a:off x="1098338" y="1397191"/>
            <a:ext cx="9995324" cy="1325563"/>
          </a:xfrm>
          <a:noFill/>
        </p:spPr>
        <p:txBody>
          <a:bodyPr>
            <a:noAutofit/>
          </a:bodyPr>
          <a:lstStyle/>
          <a:p>
            <a:pPr algn="ctr"/>
            <a:r>
              <a:rPr lang="lv-LV" b="1" i="1" dirty="0">
                <a:solidFill>
                  <a:schemeClr val="tx2">
                    <a:lumMod val="75000"/>
                  </a:schemeClr>
                </a:solidFill>
                <a:latin typeface="Times New Roman" panose="02020603050405020304" pitchFamily="18" charset="0"/>
                <a:cs typeface="Times New Roman" panose="02020603050405020304" pitchFamily="18" charset="0"/>
              </a:rPr>
              <a:t>Paldies par uzmanību!</a:t>
            </a:r>
            <a:br>
              <a:rPr lang="lv-LV" b="1" i="1" dirty="0">
                <a:solidFill>
                  <a:schemeClr val="tx2">
                    <a:lumMod val="75000"/>
                  </a:schemeClr>
                </a:solidFill>
                <a:latin typeface="Times New Roman" panose="02020603050405020304" pitchFamily="18" charset="0"/>
                <a:cs typeface="Times New Roman" panose="02020603050405020304" pitchFamily="18" charset="0"/>
              </a:rPr>
            </a:br>
            <a:br>
              <a:rPr lang="lv-LV" b="1" i="1" dirty="0">
                <a:solidFill>
                  <a:schemeClr val="tx2">
                    <a:lumMod val="75000"/>
                  </a:schemeClr>
                </a:solidFill>
                <a:latin typeface="Times New Roman" panose="02020603050405020304" pitchFamily="18" charset="0"/>
                <a:cs typeface="Times New Roman" panose="02020603050405020304" pitchFamily="18" charset="0"/>
              </a:rPr>
            </a:br>
            <a:endParaRPr lang="en-US" b="1" i="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5D307E9-1945-B40A-1CB4-B0E01CE93A70}"/>
              </a:ext>
            </a:extLst>
          </p:cNvPr>
          <p:cNvPicPr>
            <a:picLocks noChangeAspect="1"/>
          </p:cNvPicPr>
          <p:nvPr/>
        </p:nvPicPr>
        <p:blipFill>
          <a:blip r:embed="rId2"/>
          <a:stretch>
            <a:fillRect/>
          </a:stretch>
        </p:blipFill>
        <p:spPr>
          <a:xfrm>
            <a:off x="0" y="-1"/>
            <a:ext cx="1745100" cy="1952625"/>
          </a:xfrm>
          <a:prstGeom prst="rect">
            <a:avLst/>
          </a:prstGeom>
        </p:spPr>
      </p:pic>
      <p:pic>
        <p:nvPicPr>
          <p:cNvPr id="3" name="Picture 2">
            <a:extLst>
              <a:ext uri="{FF2B5EF4-FFF2-40B4-BE49-F238E27FC236}">
                <a16:creationId xmlns:a16="http://schemas.microsoft.com/office/drawing/2014/main" id="{29F2830F-ACE8-8DCF-D29B-FAAA0015640C}"/>
              </a:ext>
            </a:extLst>
          </p:cNvPr>
          <p:cNvPicPr>
            <a:picLocks noChangeAspect="1"/>
          </p:cNvPicPr>
          <p:nvPr/>
        </p:nvPicPr>
        <p:blipFill>
          <a:blip r:embed="rId3"/>
          <a:stretch>
            <a:fillRect/>
          </a:stretch>
        </p:blipFill>
        <p:spPr>
          <a:xfrm>
            <a:off x="3860585" y="2799688"/>
            <a:ext cx="4699799" cy="3342921"/>
          </a:xfrm>
          <a:prstGeom prst="rect">
            <a:avLst/>
          </a:prstGeom>
        </p:spPr>
      </p:pic>
    </p:spTree>
    <p:extLst>
      <p:ext uri="{BB962C8B-B14F-4D97-AF65-F5344CB8AC3E}">
        <p14:creationId xmlns:p14="http://schemas.microsoft.com/office/powerpoint/2010/main" val="50897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EDF5-4173-A8E7-FC9D-402353A5335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0021BF4-471A-9BC3-E387-C6566D2A6891}"/>
              </a:ext>
            </a:extLst>
          </p:cNvPr>
          <p:cNvSpPr txBox="1"/>
          <p:nvPr/>
        </p:nvSpPr>
        <p:spPr>
          <a:xfrm>
            <a:off x="3006157" y="561572"/>
            <a:ext cx="6719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Mutes un nagu sērga</a:t>
            </a:r>
          </a:p>
        </p:txBody>
      </p:sp>
      <p:pic>
        <p:nvPicPr>
          <p:cNvPr id="9" name="Picture 8">
            <a:extLst>
              <a:ext uri="{FF2B5EF4-FFF2-40B4-BE49-F238E27FC236}">
                <a16:creationId xmlns:a16="http://schemas.microsoft.com/office/drawing/2014/main" id="{4961C443-1B28-BD64-D437-FFA10BCC3D7B}"/>
              </a:ext>
            </a:extLst>
          </p:cNvPr>
          <p:cNvPicPr>
            <a:picLocks noChangeAspect="1"/>
          </p:cNvPicPr>
          <p:nvPr/>
        </p:nvPicPr>
        <p:blipFill>
          <a:blip r:embed="rId2"/>
          <a:stretch>
            <a:fillRect/>
          </a:stretch>
        </p:blipFill>
        <p:spPr>
          <a:xfrm>
            <a:off x="211058" y="99614"/>
            <a:ext cx="1395461" cy="1551903"/>
          </a:xfrm>
          <a:prstGeom prst="rect">
            <a:avLst/>
          </a:prstGeom>
        </p:spPr>
      </p:pic>
      <p:sp>
        <p:nvSpPr>
          <p:cNvPr id="3" name="TextBox 2">
            <a:extLst>
              <a:ext uri="{FF2B5EF4-FFF2-40B4-BE49-F238E27FC236}">
                <a16:creationId xmlns:a16="http://schemas.microsoft.com/office/drawing/2014/main" id="{4102029E-F0AA-34C0-7610-BB385489D817}"/>
              </a:ext>
            </a:extLst>
          </p:cNvPr>
          <p:cNvSpPr txBox="1"/>
          <p:nvPr/>
        </p:nvSpPr>
        <p:spPr>
          <a:xfrm>
            <a:off x="2077077" y="1279670"/>
            <a:ext cx="965150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MNS izraisa </a:t>
            </a:r>
            <a:r>
              <a:rPr kumimoji="0" lang="lv-LV" sz="2000" b="0" i="1"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Picornaviridae</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dzimtas </a:t>
            </a:r>
            <a:r>
              <a:rPr kumimoji="0" lang="lv-LV" sz="2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aftovīrusu</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ģints </a:t>
            </a:r>
            <a:r>
              <a:rPr kumimoji="0" lang="lv-LV" sz="2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rinovīruss</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kuram ir septiņi </a:t>
            </a:r>
            <a:r>
              <a:rPr kumimoji="0" lang="lv-LV" sz="2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serotipi</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 O, C, SAT1, SAT2, SAT3 un Asia1)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Vīrusu izplata </a:t>
            </a:r>
            <a:r>
              <a:rPr kumimoji="0" lang="lv-LV" sz="2000" b="0"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inficētie dzīvnieki slimības inkubācijas periodā </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(pat 4 dienas pirms klīnisko pazīmju parādīšanās) un klīniski slimie dzīvnieki, arī vīrusa nēsātāji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Inkubācijas periods ir 14 dienas (WOAH), taču praktiski lielākā daļa klīnisko pazīmju parādās </a:t>
            </a:r>
            <a:r>
              <a:rPr kumimoji="0" lang="lv-LV"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2–14 dienu laikā pēc inficēšanās </a:t>
            </a:r>
            <a:r>
              <a:rPr kumimoji="0" lang="lv-LV" sz="20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(liellopiem 2-14, aitām 2-8; </a:t>
            </a:r>
            <a:r>
              <a:rPr lang="lv-LV" sz="2000" dirty="0">
                <a:solidFill>
                  <a:srgbClr val="002060"/>
                </a:solidFill>
                <a:latin typeface="Times New Roman" panose="02020603050405020304" pitchFamily="18" charset="0"/>
                <a:cs typeface="Times New Roman" panose="02020603050405020304" pitchFamily="18" charset="0"/>
              </a:rPr>
              <a:t>c</a:t>
            </a:r>
            <a:r>
              <a:rPr kumimoji="0" lang="lv-LV" sz="20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ūkām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Vīrusu no organisma izdala ar: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izelpoto gaisu,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siekalām, pienu, urīnu, fekālijām, spermu,</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šķidrumu no pūslīšiem (</a:t>
            </a:r>
            <a:r>
              <a:rPr kumimoji="0" lang="lv-LV" sz="2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aftām</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amnija šķidrumu un </a:t>
            </a:r>
            <a:r>
              <a:rPr kumimoji="0" lang="lv-LV" sz="2000" b="0"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abortēto</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augli (īpaši aitām)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C4A33238-1646-9B6C-11FF-D5E42D54BA72}"/>
              </a:ext>
            </a:extLst>
          </p:cNvPr>
          <p:cNvPicPr>
            <a:picLocks noChangeAspect="1"/>
          </p:cNvPicPr>
          <p:nvPr/>
        </p:nvPicPr>
        <p:blipFill>
          <a:blip r:embed="rId3"/>
          <a:stretch>
            <a:fillRect/>
          </a:stretch>
        </p:blipFill>
        <p:spPr>
          <a:xfrm>
            <a:off x="8324407" y="4204996"/>
            <a:ext cx="3404172" cy="2561312"/>
          </a:xfrm>
          <a:prstGeom prst="rect">
            <a:avLst/>
          </a:prstGeom>
        </p:spPr>
      </p:pic>
    </p:spTree>
    <p:extLst>
      <p:ext uri="{BB962C8B-B14F-4D97-AF65-F5344CB8AC3E}">
        <p14:creationId xmlns:p14="http://schemas.microsoft.com/office/powerpoint/2010/main" val="752624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5B31A-983B-506A-8639-26611E1D00B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714F815-4592-5EEE-45CB-C6F05408905F}"/>
              </a:ext>
            </a:extLst>
          </p:cNvPr>
          <p:cNvSpPr txBox="1"/>
          <p:nvPr/>
        </p:nvSpPr>
        <p:spPr>
          <a:xfrm>
            <a:off x="3146118" y="451611"/>
            <a:ext cx="6719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60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Mutes un nagu sērga</a:t>
            </a:r>
          </a:p>
        </p:txBody>
      </p:sp>
      <p:pic>
        <p:nvPicPr>
          <p:cNvPr id="9" name="Picture 8">
            <a:extLst>
              <a:ext uri="{FF2B5EF4-FFF2-40B4-BE49-F238E27FC236}">
                <a16:creationId xmlns:a16="http://schemas.microsoft.com/office/drawing/2014/main" id="{9BFF53F2-83A8-DB63-159C-554453731A2A}"/>
              </a:ext>
            </a:extLst>
          </p:cNvPr>
          <p:cNvPicPr>
            <a:picLocks noChangeAspect="1"/>
          </p:cNvPicPr>
          <p:nvPr/>
        </p:nvPicPr>
        <p:blipFill>
          <a:blip r:embed="rId2"/>
          <a:stretch>
            <a:fillRect/>
          </a:stretch>
        </p:blipFill>
        <p:spPr>
          <a:xfrm>
            <a:off x="211058" y="99615"/>
            <a:ext cx="1319162" cy="1467050"/>
          </a:xfrm>
          <a:prstGeom prst="rect">
            <a:avLst/>
          </a:prstGeom>
        </p:spPr>
      </p:pic>
      <p:sp>
        <p:nvSpPr>
          <p:cNvPr id="3" name="TextBox 2">
            <a:extLst>
              <a:ext uri="{FF2B5EF4-FFF2-40B4-BE49-F238E27FC236}">
                <a16:creationId xmlns:a16="http://schemas.microsoft.com/office/drawing/2014/main" id="{34D15A56-C860-A642-5AA5-3A82CE4A5677}"/>
              </a:ext>
            </a:extLst>
          </p:cNvPr>
          <p:cNvSpPr txBox="1"/>
          <p:nvPr/>
        </p:nvSpPr>
        <p:spPr>
          <a:xfrm>
            <a:off x="1456389" y="1326827"/>
            <a:ext cx="9347446"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sng"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Slimības ierosinātāju var pārnest un izplatīt: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Slimi un atveseļojušies dzīvnieki, kuriem MNS vīruss saglabājas rīkles galā vairāk nekā 28 dienas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dzīvnieku kopēji (tajā skaitā - cilvēku augšējos elpceļos MNS vīruss var saglabāties 24–48 h)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ar dzīvnieku izcelsmes produktiem (gaļa, piens), blakusproduktiem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inventāru, transporta līdzekļiem</a:t>
            </a:r>
            <a:r>
              <a:rPr lang="lv-LV" sz="2000" dirty="0">
                <a:solidFill>
                  <a:srgbClr val="002060"/>
                </a:solidFill>
                <a:latin typeface="Times New Roman" panose="02020603050405020304" pitchFamily="18" charset="0"/>
                <a:cs typeface="Times New Roman" panose="02020603050405020304" pitchFamily="18" charset="0"/>
              </a:rPr>
              <a:t>, apģērbu, ar </a:t>
            </a:r>
            <a:r>
              <a:rPr lang="lv-LV" sz="2000" dirty="0" err="1">
                <a:solidFill>
                  <a:srgbClr val="002060"/>
                </a:solidFill>
                <a:latin typeface="Times New Roman" panose="02020603050405020304" pitchFamily="18" charset="0"/>
                <a:cs typeface="Times New Roman" panose="02020603050405020304" pitchFamily="18" charset="0"/>
              </a:rPr>
              <a:t>kontaminētu</a:t>
            </a:r>
            <a:r>
              <a:rPr lang="lv-LV" sz="2000" dirty="0">
                <a:solidFill>
                  <a:srgbClr val="002060"/>
                </a:solidFill>
                <a:latin typeface="Times New Roman" panose="02020603050405020304" pitchFamily="18" charset="0"/>
                <a:cs typeface="Times New Roman" panose="02020603050405020304" pitchFamily="18" charset="0"/>
              </a:rPr>
              <a:t> barību</a:t>
            </a:r>
            <a:endPar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2082109-5C76-7312-D413-224986F4FD2C}"/>
              </a:ext>
            </a:extLst>
          </p:cNvPr>
          <p:cNvSpPr txBox="1"/>
          <p:nvPr/>
        </p:nvSpPr>
        <p:spPr>
          <a:xfrm>
            <a:off x="1642024" y="4496926"/>
            <a:ext cx="9727367"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Jāņem vērā MNS vīrusa </a:t>
            </a:r>
            <a:r>
              <a:rPr kumimoji="0" lang="lv-LV" sz="2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izplatīšanos pa gaisu - </a:t>
            </a:r>
            <a:r>
              <a:rPr kumimoji="0" lang="lv-LV" sz="20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līdz 60 km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lv-LV"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D6AB93E-9620-1C52-A778-E692181C1394}"/>
              </a:ext>
            </a:extLst>
          </p:cNvPr>
          <p:cNvPicPr>
            <a:picLocks noChangeAspect="1"/>
          </p:cNvPicPr>
          <p:nvPr/>
        </p:nvPicPr>
        <p:blipFill>
          <a:blip r:embed="rId3"/>
          <a:stretch>
            <a:fillRect/>
          </a:stretch>
        </p:blipFill>
        <p:spPr>
          <a:xfrm>
            <a:off x="2479378" y="5006915"/>
            <a:ext cx="7233243" cy="1285483"/>
          </a:xfrm>
          <a:prstGeom prst="rect">
            <a:avLst/>
          </a:prstGeom>
        </p:spPr>
      </p:pic>
    </p:spTree>
    <p:extLst>
      <p:ext uri="{BB962C8B-B14F-4D97-AF65-F5344CB8AC3E}">
        <p14:creationId xmlns:p14="http://schemas.microsoft.com/office/powerpoint/2010/main" val="271437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64991-4E0B-39E4-ABDA-13EC5E13668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E74AE86-992D-FB3E-4759-6625C9E697D9}"/>
              </a:ext>
            </a:extLst>
          </p:cNvPr>
          <p:cNvSpPr/>
          <p:nvPr/>
        </p:nvSpPr>
        <p:spPr>
          <a:xfrm>
            <a:off x="2418949" y="156961"/>
            <a:ext cx="7977680" cy="830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B6A0EAC-ECAD-7FD9-F052-8B2B59CF0BB4}"/>
              </a:ext>
            </a:extLst>
          </p:cNvPr>
          <p:cNvSpPr>
            <a:spLocks noGrp="1"/>
          </p:cNvSpPr>
          <p:nvPr>
            <p:ph type="title"/>
          </p:nvPr>
        </p:nvSpPr>
        <p:spPr>
          <a:xfrm>
            <a:off x="2677067" y="0"/>
            <a:ext cx="7808715" cy="1325563"/>
          </a:xfrm>
          <a:noFill/>
        </p:spPr>
        <p:txBody>
          <a:bodyPr>
            <a:normAutofit/>
          </a:bodyPr>
          <a:lstStyle/>
          <a:p>
            <a:pPr algn="ctr"/>
            <a:r>
              <a:rPr lang="lv-LV" sz="3600" dirty="0">
                <a:solidFill>
                  <a:srgbClr val="002060"/>
                </a:solidFill>
                <a:latin typeface="Times New Roman" panose="02020603050405020304" pitchFamily="18" charset="0"/>
                <a:cs typeface="Times New Roman" panose="02020603050405020304" pitchFamily="18" charset="0"/>
              </a:rPr>
              <a:t>MNS Eiropas Savienībā 2025.gadā</a:t>
            </a:r>
            <a:endParaRPr lang="en-US" sz="3600" dirty="0">
              <a:solidFill>
                <a:srgbClr val="00206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172719A-1243-C9AC-F94C-5FF1455DF096}"/>
              </a:ext>
            </a:extLst>
          </p:cNvPr>
          <p:cNvPicPr>
            <a:picLocks noChangeAspect="1"/>
          </p:cNvPicPr>
          <p:nvPr/>
        </p:nvPicPr>
        <p:blipFill>
          <a:blip r:embed="rId2"/>
          <a:stretch>
            <a:fillRect/>
          </a:stretch>
        </p:blipFill>
        <p:spPr>
          <a:xfrm>
            <a:off x="122120" y="156961"/>
            <a:ext cx="1260666" cy="1410582"/>
          </a:xfrm>
          <a:prstGeom prst="rect">
            <a:avLst/>
          </a:prstGeom>
        </p:spPr>
      </p:pic>
      <p:sp>
        <p:nvSpPr>
          <p:cNvPr id="8" name="TextBox 7">
            <a:extLst>
              <a:ext uri="{FF2B5EF4-FFF2-40B4-BE49-F238E27FC236}">
                <a16:creationId xmlns:a16="http://schemas.microsoft.com/office/drawing/2014/main" id="{7E22ED35-87A6-967F-0A34-ABBFE9EF88EF}"/>
              </a:ext>
            </a:extLst>
          </p:cNvPr>
          <p:cNvSpPr txBox="1"/>
          <p:nvPr/>
        </p:nvSpPr>
        <p:spPr>
          <a:xfrm>
            <a:off x="1706218" y="1025640"/>
            <a:ext cx="10485782" cy="1938992"/>
          </a:xfrm>
          <a:prstGeom prst="rect">
            <a:avLst/>
          </a:prstGeom>
          <a:noFill/>
        </p:spPr>
        <p:txBody>
          <a:bodyPr wrap="square" rtlCol="0">
            <a:spAutoFit/>
          </a:bodyPr>
          <a:lstStyle/>
          <a:p>
            <a:r>
              <a:rPr lang="lv-LV" sz="2000" i="1" dirty="0">
                <a:solidFill>
                  <a:schemeClr val="accent1">
                    <a:lumMod val="60000"/>
                    <a:lumOff val="40000"/>
                  </a:schemeClr>
                </a:solidFill>
                <a:latin typeface="Times New Roman" panose="02020603050405020304" pitchFamily="18" charset="0"/>
                <a:cs typeface="Times New Roman" panose="02020603050405020304" pitchFamily="18" charset="0"/>
              </a:rPr>
              <a:t>Vācijā 1 uzliesmojums janvārī, valsts atguvusi brīvu statusu</a:t>
            </a:r>
          </a:p>
          <a:p>
            <a:endParaRPr lang="lv-LV" sz="2000" dirty="0">
              <a:latin typeface="Times New Roman" panose="02020603050405020304" pitchFamily="18" charset="0"/>
              <a:cs typeface="Times New Roman" panose="02020603050405020304" pitchFamily="18" charset="0"/>
            </a:endParaRPr>
          </a:p>
          <a:p>
            <a:r>
              <a:rPr lang="lv-LV" sz="2000" b="1" dirty="0">
                <a:latin typeface="Times New Roman" panose="02020603050405020304" pitchFamily="18" charset="0"/>
                <a:cs typeface="Times New Roman" panose="02020603050405020304" pitchFamily="18" charset="0"/>
              </a:rPr>
              <a:t>Ungārijā</a:t>
            </a:r>
            <a:r>
              <a:rPr lang="lv-LV" sz="2000" dirty="0">
                <a:latin typeface="Times New Roman" panose="02020603050405020304" pitchFamily="18" charset="0"/>
                <a:cs typeface="Times New Roman" panose="02020603050405020304" pitchFamily="18" charset="0"/>
              </a:rPr>
              <a:t> – 5 uzliesmojumi martā, aprīlī, apkarošanas darbi turpinās</a:t>
            </a:r>
          </a:p>
          <a:p>
            <a:endParaRPr lang="lv-LV" sz="2000" dirty="0">
              <a:latin typeface="Times New Roman" panose="02020603050405020304" pitchFamily="18" charset="0"/>
              <a:cs typeface="Times New Roman" panose="02020603050405020304" pitchFamily="18" charset="0"/>
            </a:endParaRPr>
          </a:p>
          <a:p>
            <a:r>
              <a:rPr lang="lv-LV" sz="2000" b="1" dirty="0">
                <a:latin typeface="Times New Roman" panose="02020603050405020304" pitchFamily="18" charset="0"/>
                <a:cs typeface="Times New Roman" panose="02020603050405020304" pitchFamily="18" charset="0"/>
              </a:rPr>
              <a:t>Slovākijā</a:t>
            </a:r>
            <a:r>
              <a:rPr lang="lv-LV" sz="2000" dirty="0">
                <a:latin typeface="Times New Roman" panose="02020603050405020304" pitchFamily="18" charset="0"/>
                <a:cs typeface="Times New Roman" panose="02020603050405020304" pitchFamily="18" charset="0"/>
              </a:rPr>
              <a:t> – 6 uzliesmojumi martā, aprīlī. Skartajās saimniecībās govis likvidētas, turpinās uzraudzības pasākumi</a:t>
            </a:r>
            <a:endParaRPr lang="en-US" sz="2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F00154B1-66F7-65F1-1BD3-EF4AF622A5FF}"/>
              </a:ext>
            </a:extLst>
          </p:cNvPr>
          <p:cNvPicPr>
            <a:picLocks noChangeAspect="1"/>
          </p:cNvPicPr>
          <p:nvPr/>
        </p:nvPicPr>
        <p:blipFill>
          <a:blip r:embed="rId3"/>
          <a:stretch>
            <a:fillRect/>
          </a:stretch>
        </p:blipFill>
        <p:spPr>
          <a:xfrm>
            <a:off x="2258006" y="2984096"/>
            <a:ext cx="5421681" cy="3763523"/>
          </a:xfrm>
          <a:prstGeom prst="rect">
            <a:avLst/>
          </a:prstGeom>
        </p:spPr>
      </p:pic>
      <p:sp>
        <p:nvSpPr>
          <p:cNvPr id="10" name="TextBox 9">
            <a:extLst>
              <a:ext uri="{FF2B5EF4-FFF2-40B4-BE49-F238E27FC236}">
                <a16:creationId xmlns:a16="http://schemas.microsoft.com/office/drawing/2014/main" id="{7CACDC93-CC2C-AB56-2F35-2F38B475D741}"/>
              </a:ext>
            </a:extLst>
          </p:cNvPr>
          <p:cNvSpPr txBox="1"/>
          <p:nvPr/>
        </p:nvSpPr>
        <p:spPr>
          <a:xfrm>
            <a:off x="7875038" y="3828134"/>
            <a:ext cx="3654490"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2800" b="0" i="1"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MNS uzliesmojumi Ungārijā un Slovākijā, ap tiem noteiktās ierobežojumu zonas</a:t>
            </a:r>
            <a:endParaRPr kumimoji="0" lang="lv-LV" sz="28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5424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6D8A-4F5E-2048-2BF8-50FFC822E65B}"/>
              </a:ext>
            </a:extLst>
          </p:cNvPr>
          <p:cNvSpPr>
            <a:spLocks noGrp="1"/>
          </p:cNvSpPr>
          <p:nvPr>
            <p:ph type="title"/>
          </p:nvPr>
        </p:nvSpPr>
        <p:spPr>
          <a:xfrm>
            <a:off x="1439042" y="5344408"/>
            <a:ext cx="10515600" cy="1325563"/>
          </a:xfrm>
          <a:solidFill>
            <a:schemeClr val="accent1">
              <a:lumMod val="20000"/>
              <a:lumOff val="80000"/>
            </a:schemeClr>
          </a:solidFill>
        </p:spPr>
        <p:txBody>
          <a:bodyPr/>
          <a:lstStyle/>
          <a:p>
            <a:pPr algn="ctr"/>
            <a:r>
              <a:rPr lang="lv-LV" b="1" dirty="0">
                <a:solidFill>
                  <a:schemeClr val="accent1">
                    <a:lumMod val="75000"/>
                  </a:schemeClr>
                </a:solidFill>
              </a:rPr>
              <a:t>BIODROŠĪBA = PASĀKUMU KOMPLESS</a:t>
            </a:r>
            <a:endParaRPr lang="en-US" b="1" dirty="0">
              <a:solidFill>
                <a:schemeClr val="accent1">
                  <a:lumMod val="75000"/>
                </a:schemeClr>
              </a:solidFill>
            </a:endParaRPr>
          </a:p>
        </p:txBody>
      </p:sp>
      <p:pic>
        <p:nvPicPr>
          <p:cNvPr id="5" name="Content Placeholder 4">
            <a:extLst>
              <a:ext uri="{FF2B5EF4-FFF2-40B4-BE49-F238E27FC236}">
                <a16:creationId xmlns:a16="http://schemas.microsoft.com/office/drawing/2014/main" id="{C4482E42-5BC7-AE03-53DA-C1589FAA050A}"/>
              </a:ext>
            </a:extLst>
          </p:cNvPr>
          <p:cNvPicPr>
            <a:picLocks noGrp="1" noChangeAspect="1"/>
          </p:cNvPicPr>
          <p:nvPr>
            <p:ph idx="1"/>
          </p:nvPr>
        </p:nvPicPr>
        <p:blipFill>
          <a:blip r:embed="rId2"/>
          <a:stretch>
            <a:fillRect/>
          </a:stretch>
        </p:blipFill>
        <p:spPr>
          <a:xfrm>
            <a:off x="2636934" y="4089107"/>
            <a:ext cx="8448464" cy="1167543"/>
          </a:xfrm>
        </p:spPr>
      </p:pic>
      <p:pic>
        <p:nvPicPr>
          <p:cNvPr id="7" name="Picture 6">
            <a:extLst>
              <a:ext uri="{FF2B5EF4-FFF2-40B4-BE49-F238E27FC236}">
                <a16:creationId xmlns:a16="http://schemas.microsoft.com/office/drawing/2014/main" id="{6BDBD015-F095-AECC-EACC-EADE32FAF692}"/>
              </a:ext>
            </a:extLst>
          </p:cNvPr>
          <p:cNvPicPr>
            <a:picLocks noChangeAspect="1"/>
          </p:cNvPicPr>
          <p:nvPr/>
        </p:nvPicPr>
        <p:blipFill>
          <a:blip r:embed="rId3"/>
          <a:stretch>
            <a:fillRect/>
          </a:stretch>
        </p:blipFill>
        <p:spPr>
          <a:xfrm>
            <a:off x="4505249" y="3035279"/>
            <a:ext cx="4383187" cy="1132188"/>
          </a:xfrm>
          <a:prstGeom prst="rect">
            <a:avLst/>
          </a:prstGeom>
        </p:spPr>
      </p:pic>
      <p:pic>
        <p:nvPicPr>
          <p:cNvPr id="8" name="Picture 7">
            <a:extLst>
              <a:ext uri="{FF2B5EF4-FFF2-40B4-BE49-F238E27FC236}">
                <a16:creationId xmlns:a16="http://schemas.microsoft.com/office/drawing/2014/main" id="{CBFB053A-C1EC-BE99-3D25-858B102E15F9}"/>
              </a:ext>
            </a:extLst>
          </p:cNvPr>
          <p:cNvPicPr>
            <a:picLocks noChangeAspect="1"/>
          </p:cNvPicPr>
          <p:nvPr/>
        </p:nvPicPr>
        <p:blipFill>
          <a:blip r:embed="rId4"/>
          <a:stretch>
            <a:fillRect/>
          </a:stretch>
        </p:blipFill>
        <p:spPr>
          <a:xfrm>
            <a:off x="257175" y="231087"/>
            <a:ext cx="1386213" cy="1546654"/>
          </a:xfrm>
          <a:prstGeom prst="rect">
            <a:avLst/>
          </a:prstGeom>
        </p:spPr>
      </p:pic>
      <p:sp>
        <p:nvSpPr>
          <p:cNvPr id="9" name="Content Placeholder 2">
            <a:extLst>
              <a:ext uri="{FF2B5EF4-FFF2-40B4-BE49-F238E27FC236}">
                <a16:creationId xmlns:a16="http://schemas.microsoft.com/office/drawing/2014/main" id="{DB8B0333-9738-E51C-046B-8DA1689FCD5E}"/>
              </a:ext>
            </a:extLst>
          </p:cNvPr>
          <p:cNvSpPr txBox="1">
            <a:spLocks/>
          </p:cNvSpPr>
          <p:nvPr/>
        </p:nvSpPr>
        <p:spPr>
          <a:xfrm>
            <a:off x="1845905" y="1595491"/>
            <a:ext cx="1003052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400" dirty="0">
                <a:latin typeface="Times New Roman" panose="02020603050405020304" pitchFamily="18" charset="0"/>
                <a:cs typeface="Times New Roman" panose="02020603050405020304" pitchFamily="18" charset="0"/>
              </a:rPr>
              <a:t>Lai samazinātu MNS ievazāšanas risku, ļoti svarīgi ir mērķtiecīgi piesardzības pasākumi </a:t>
            </a:r>
          </a:p>
          <a:p>
            <a:pPr algn="just"/>
            <a:r>
              <a:rPr lang="lv-LV" sz="2400" dirty="0">
                <a:latin typeface="Times New Roman" panose="02020603050405020304" pitchFamily="18" charset="0"/>
                <a:cs typeface="Times New Roman" panose="02020603050405020304" pitchFamily="18" charset="0"/>
              </a:rPr>
              <a:t>Pārdomāta, ieviesta higiēna saimniecībās ir pamats vīrusa ievazāšanas novēršanai</a:t>
            </a:r>
          </a:p>
        </p:txBody>
      </p:sp>
      <p:sp>
        <p:nvSpPr>
          <p:cNvPr id="10" name="Title 1">
            <a:extLst>
              <a:ext uri="{FF2B5EF4-FFF2-40B4-BE49-F238E27FC236}">
                <a16:creationId xmlns:a16="http://schemas.microsoft.com/office/drawing/2014/main" id="{212CA1AB-2B15-A5EB-C36F-F4EED3A6C10E}"/>
              </a:ext>
            </a:extLst>
          </p:cNvPr>
          <p:cNvSpPr txBox="1">
            <a:spLocks/>
          </p:cNvSpPr>
          <p:nvPr/>
        </p:nvSpPr>
        <p:spPr>
          <a:xfrm>
            <a:off x="1248747" y="1001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dirty="0">
                <a:latin typeface="Times New Roman" panose="02020603050405020304" pitchFamily="18" charset="0"/>
                <a:cs typeface="Times New Roman" panose="02020603050405020304" pitchFamily="18" charset="0"/>
              </a:rPr>
              <a:t>MNS izplatīšanas novēršana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208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E24B-FBAC-D9F0-1FA2-E3628E15CB2E}"/>
              </a:ext>
            </a:extLst>
          </p:cNvPr>
          <p:cNvSpPr>
            <a:spLocks noGrp="1"/>
          </p:cNvSpPr>
          <p:nvPr>
            <p:ph type="title"/>
          </p:nvPr>
        </p:nvSpPr>
        <p:spPr>
          <a:xfrm>
            <a:off x="1234688" y="357026"/>
            <a:ext cx="10515600" cy="1325563"/>
          </a:xfrm>
        </p:spPr>
        <p:txBody>
          <a:bodyPr/>
          <a:lstStyle/>
          <a:p>
            <a:pPr algn="ctr"/>
            <a:r>
              <a:rPr lang="lv-LV" dirty="0">
                <a:latin typeface="Times New Roman" panose="02020603050405020304" pitchFamily="18" charset="0"/>
                <a:cs typeface="Times New Roman" panose="02020603050405020304" pitchFamily="18" charset="0"/>
              </a:rPr>
              <a:t>Kas ir biodrošība?</a:t>
            </a:r>
            <a:br>
              <a:rPr lang="lv-LV"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15434F-227E-E907-3484-444CC2E5BE01}"/>
              </a:ext>
            </a:extLst>
          </p:cNvPr>
          <p:cNvSpPr>
            <a:spLocks noGrp="1"/>
          </p:cNvSpPr>
          <p:nvPr>
            <p:ph idx="1"/>
          </p:nvPr>
        </p:nvSpPr>
        <p:spPr>
          <a:xfrm>
            <a:off x="2023188" y="1189912"/>
            <a:ext cx="9201539" cy="5311062"/>
          </a:xfrm>
        </p:spPr>
        <p:txBody>
          <a:bodyPr>
            <a:normAutofit/>
          </a:bodyPr>
          <a:lstStyle/>
          <a:p>
            <a:pPr algn="just"/>
            <a:r>
              <a:rPr lang="lv-LV" sz="2400" dirty="0">
                <a:latin typeface="Times New Roman" panose="02020603050405020304" pitchFamily="18" charset="0"/>
                <a:cs typeface="Times New Roman" panose="02020603050405020304" pitchFamily="18" charset="0"/>
              </a:rPr>
              <a:t>Biodrošība fermā ietver visus pasākumus, kas tiek veikti, lai samazinātu slimību ierosinātāju ievazāšanas un izplatības risku, un līdz ar to </a:t>
            </a:r>
            <a:r>
              <a:rPr lang="lv-LV" sz="2400" b="1" u="sng" dirty="0">
                <a:latin typeface="Times New Roman" panose="02020603050405020304" pitchFamily="18" charset="0"/>
                <a:cs typeface="Times New Roman" panose="02020603050405020304" pitchFamily="18" charset="0"/>
              </a:rPr>
              <a:t>ietver visas darbības </a:t>
            </a:r>
            <a:r>
              <a:rPr lang="lv-LV" sz="2400" dirty="0">
                <a:latin typeface="Times New Roman" panose="02020603050405020304" pitchFamily="18" charset="0"/>
                <a:cs typeface="Times New Roman" panose="02020603050405020304" pitchFamily="18" charset="0"/>
              </a:rPr>
              <a:t>dzīvnieku veselības uzturēšanai. </a:t>
            </a:r>
          </a:p>
          <a:p>
            <a:pPr algn="just"/>
            <a:r>
              <a:rPr lang="lv-LV" sz="2400" dirty="0">
                <a:latin typeface="Times New Roman" panose="02020603050405020304" pitchFamily="18" charset="0"/>
                <a:cs typeface="Times New Roman" panose="02020603050405020304" pitchFamily="18" charset="0"/>
              </a:rPr>
              <a:t>Veicot biodrošības pasākumus līdz ar efektīvu pārvaldību, lauksaimniecības dzīvnieki tiek aizsargāti gan pret endēmiskām, gan epidēmiskām slimībām. </a:t>
            </a:r>
          </a:p>
          <a:p>
            <a:pPr algn="just"/>
            <a:r>
              <a:rPr lang="lv-LV" sz="2400" b="0" i="0" dirty="0">
                <a:solidFill>
                  <a:srgbClr val="484848"/>
                </a:solidFill>
                <a:effectLst/>
                <a:latin typeface="Times New Roman" panose="02020603050405020304" pitchFamily="18" charset="0"/>
                <a:cs typeface="Times New Roman" panose="02020603050405020304" pitchFamily="18" charset="0"/>
              </a:rPr>
              <a:t>Izšķir ārējo un </a:t>
            </a:r>
            <a:r>
              <a:rPr lang="lv-LV" sz="2400" b="0" i="1" dirty="0">
                <a:solidFill>
                  <a:srgbClr val="484848"/>
                </a:solidFill>
                <a:effectLst/>
                <a:latin typeface="Times New Roman" panose="02020603050405020304" pitchFamily="18" charset="0"/>
                <a:cs typeface="Times New Roman" panose="02020603050405020304" pitchFamily="18" charset="0"/>
              </a:rPr>
              <a:t>iekšējo biodrošību</a:t>
            </a:r>
            <a:r>
              <a:rPr lang="lv-LV" sz="2400" b="0" i="0" dirty="0">
                <a:solidFill>
                  <a:srgbClr val="484848"/>
                </a:solidFill>
                <a:effectLst/>
                <a:latin typeface="Times New Roman" panose="02020603050405020304" pitchFamily="18" charset="0"/>
                <a:cs typeface="Times New Roman" panose="02020603050405020304" pitchFamily="18" charset="0"/>
              </a:rPr>
              <a:t>.</a:t>
            </a:r>
          </a:p>
          <a:p>
            <a:pPr algn="just"/>
            <a:r>
              <a:rPr lang="lv-LV" sz="2400" b="1" dirty="0">
                <a:latin typeface="Times New Roman" panose="02020603050405020304" pitchFamily="18" charset="0"/>
                <a:cs typeface="Times New Roman" panose="02020603050405020304" pitchFamily="18" charset="0"/>
              </a:rPr>
              <a:t>Ārējā biodrošība  </a:t>
            </a:r>
            <a:r>
              <a:rPr lang="lv-LV" sz="2400" dirty="0">
                <a:latin typeface="Times New Roman" panose="02020603050405020304" pitchFamily="18" charset="0"/>
                <a:cs typeface="Times New Roman" panose="02020603050405020304" pitchFamily="18" charset="0"/>
              </a:rPr>
              <a:t>ir vērsta uz saimniecības  kontaktpunktiem ar ārpasauli, un tās </a:t>
            </a:r>
            <a:r>
              <a:rPr lang="lv-LV" sz="2400" b="1" dirty="0">
                <a:latin typeface="Times New Roman" panose="02020603050405020304" pitchFamily="18" charset="0"/>
                <a:cs typeface="Times New Roman" panose="02020603050405020304" pitchFamily="18" charset="0"/>
              </a:rPr>
              <a:t>mērķis ir novērst patogēnu iekļūšanu saimniecībā </a:t>
            </a:r>
            <a:r>
              <a:rPr lang="lv-LV" sz="2400" dirty="0">
                <a:latin typeface="Times New Roman" panose="02020603050405020304" pitchFamily="18" charset="0"/>
                <a:cs typeface="Times New Roman" panose="02020603050405020304" pitchFamily="18" charset="0"/>
              </a:rPr>
              <a:t>vai izkļūšanu no tās. Tas attiecas gan uz eksotiskām slimībām, kas valstī nav vai sastopamas reti, gan arī uz endēmiskām slimībām, kas valstī izplatītas, tomēr nav sastopamas katrā saimniecībā.</a:t>
            </a:r>
          </a:p>
          <a:p>
            <a:pPr algn="just"/>
            <a:r>
              <a:rPr lang="lv-LV" sz="2400" i="1" dirty="0">
                <a:solidFill>
                  <a:schemeClr val="bg1">
                    <a:lumMod val="50000"/>
                  </a:schemeClr>
                </a:solidFill>
                <a:latin typeface="Times New Roman" panose="02020603050405020304" pitchFamily="18" charset="0"/>
                <a:cs typeface="Times New Roman" panose="02020603050405020304" pitchFamily="18" charset="0"/>
              </a:rPr>
              <a:t>Iekšējās biodrošības mērķis ir novērst  infekcijas izraisītāju izplatību pašā fermā.</a:t>
            </a:r>
            <a:endParaRPr lang="en-US" sz="2400" i="1"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BCD1884-1695-4E1A-0F88-AC4AF669195F}"/>
              </a:ext>
            </a:extLst>
          </p:cNvPr>
          <p:cNvPicPr>
            <a:picLocks noChangeAspect="1"/>
          </p:cNvPicPr>
          <p:nvPr/>
        </p:nvPicPr>
        <p:blipFill>
          <a:blip r:embed="rId2"/>
          <a:stretch>
            <a:fillRect/>
          </a:stretch>
        </p:blipFill>
        <p:spPr>
          <a:xfrm>
            <a:off x="241167" y="253647"/>
            <a:ext cx="1390008" cy="1548518"/>
          </a:xfrm>
          <a:prstGeom prst="rect">
            <a:avLst/>
          </a:prstGeom>
        </p:spPr>
      </p:pic>
    </p:spTree>
    <p:extLst>
      <p:ext uri="{BB962C8B-B14F-4D97-AF65-F5344CB8AC3E}">
        <p14:creationId xmlns:p14="http://schemas.microsoft.com/office/powerpoint/2010/main" val="270275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E24B-FBAC-D9F0-1FA2-E3628E15CB2E}"/>
              </a:ext>
            </a:extLst>
          </p:cNvPr>
          <p:cNvSpPr>
            <a:spLocks noGrp="1"/>
          </p:cNvSpPr>
          <p:nvPr>
            <p:ph type="title"/>
          </p:nvPr>
        </p:nvSpPr>
        <p:spPr>
          <a:xfrm>
            <a:off x="1234688" y="357026"/>
            <a:ext cx="10515600" cy="1325563"/>
          </a:xfrm>
        </p:spPr>
        <p:txBody>
          <a:bodyPr/>
          <a:lstStyle/>
          <a:p>
            <a:pPr algn="ctr"/>
            <a:r>
              <a:rPr lang="lv-LV" dirty="0">
                <a:latin typeface="Times New Roman" panose="02020603050405020304" pitchFamily="18" charset="0"/>
                <a:cs typeface="Times New Roman" panose="02020603050405020304" pitchFamily="18" charset="0"/>
              </a:rPr>
              <a:t>Kas ir biodrošība?</a:t>
            </a:r>
            <a:br>
              <a:rPr lang="lv-LV"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E15434F-227E-E907-3484-444CC2E5BE01}"/>
              </a:ext>
            </a:extLst>
          </p:cNvPr>
          <p:cNvSpPr>
            <a:spLocks noGrp="1"/>
          </p:cNvSpPr>
          <p:nvPr>
            <p:ph idx="1"/>
          </p:nvPr>
        </p:nvSpPr>
        <p:spPr>
          <a:xfrm>
            <a:off x="1891718" y="1546938"/>
            <a:ext cx="9201539" cy="2307203"/>
          </a:xfrm>
          <a:solidFill>
            <a:schemeClr val="bg1">
              <a:lumMod val="95000"/>
            </a:schemeClr>
          </a:solidFill>
        </p:spPr>
        <p:txBody>
          <a:bodyPr>
            <a:normAutofit lnSpcReduction="10000"/>
          </a:bodyPr>
          <a:lstStyle/>
          <a:p>
            <a:pPr algn="just"/>
            <a:r>
              <a:rPr lang="lv-LV" sz="2400" dirty="0">
                <a:latin typeface="Times New Roman" panose="02020603050405020304" pitchFamily="18" charset="0"/>
                <a:cs typeface="Times New Roman" panose="02020603050405020304" pitchFamily="18" charset="0"/>
              </a:rPr>
              <a:t>Biodrošība ir attiecīgs </a:t>
            </a:r>
            <a:r>
              <a:rPr lang="lv-LV" sz="2400" b="1" dirty="0">
                <a:latin typeface="Times New Roman" panose="02020603050405020304" pitchFamily="18" charset="0"/>
                <a:cs typeface="Times New Roman" panose="02020603050405020304" pitchFamily="18" charset="0"/>
              </a:rPr>
              <a:t>domāšanas veids, izpratne</a:t>
            </a:r>
            <a:r>
              <a:rPr lang="lv-LV" sz="2400" dirty="0">
                <a:latin typeface="Times New Roman" panose="02020603050405020304" pitchFamily="18" charset="0"/>
                <a:cs typeface="Times New Roman" panose="02020603050405020304" pitchFamily="18" charset="0"/>
              </a:rPr>
              <a:t>! </a:t>
            </a:r>
          </a:p>
          <a:p>
            <a:pPr algn="just"/>
            <a:endParaRPr lang="lv-LV"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Biodrošības pasākumi ietver </a:t>
            </a:r>
            <a:r>
              <a:rPr lang="lv-LV" sz="2400" b="1" dirty="0">
                <a:latin typeface="Times New Roman" panose="02020603050405020304" pitchFamily="18" charset="0"/>
                <a:cs typeface="Times New Roman" panose="02020603050405020304" pitchFamily="18" charset="0"/>
              </a:rPr>
              <a:t>fiziskās infrastruktūras </a:t>
            </a:r>
            <a:r>
              <a:rPr lang="lv-LV" sz="2400" dirty="0">
                <a:latin typeface="Times New Roman" panose="02020603050405020304" pitchFamily="18" charset="0"/>
                <a:cs typeface="Times New Roman" panose="02020603050405020304" pitchFamily="18" charset="0"/>
              </a:rPr>
              <a:t>izveidošanu (plūsmu plānojums, aprīkojuma, telpu, iekārtu, apģērba, informatīvo materiālu, skaidrojošo zīmju nodrošinājums u.c.) un rīcību (darbību) </a:t>
            </a:r>
            <a:r>
              <a:rPr lang="lv-LV" sz="2400" b="1" dirty="0">
                <a:latin typeface="Times New Roman" panose="02020603050405020304" pitchFamily="18" charset="0"/>
                <a:cs typeface="Times New Roman" panose="02020603050405020304" pitchFamily="18" charset="0"/>
              </a:rPr>
              <a:t>procedūru izstrādāšanu un ievērošanu</a:t>
            </a:r>
            <a:r>
              <a:rPr lang="lv-LV" sz="24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FBCD1884-1695-4E1A-0F88-AC4AF669195F}"/>
              </a:ext>
            </a:extLst>
          </p:cNvPr>
          <p:cNvPicPr>
            <a:picLocks noChangeAspect="1"/>
          </p:cNvPicPr>
          <p:nvPr/>
        </p:nvPicPr>
        <p:blipFill>
          <a:blip r:embed="rId2"/>
          <a:stretch>
            <a:fillRect/>
          </a:stretch>
        </p:blipFill>
        <p:spPr>
          <a:xfrm>
            <a:off x="241167" y="253647"/>
            <a:ext cx="1390008" cy="1548518"/>
          </a:xfrm>
          <a:prstGeom prst="rect">
            <a:avLst/>
          </a:prstGeom>
        </p:spPr>
      </p:pic>
      <p:pic>
        <p:nvPicPr>
          <p:cNvPr id="6" name="Graphic 5" descr="Clipboard Mixed outline">
            <a:extLst>
              <a:ext uri="{FF2B5EF4-FFF2-40B4-BE49-F238E27FC236}">
                <a16:creationId xmlns:a16="http://schemas.microsoft.com/office/drawing/2014/main" id="{C4A75AC4-6697-9BE2-E37D-E52E22E808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0920" y="5024241"/>
            <a:ext cx="1542337" cy="1542337"/>
          </a:xfrm>
          <a:prstGeom prst="rect">
            <a:avLst/>
          </a:prstGeom>
        </p:spPr>
      </p:pic>
      <p:pic>
        <p:nvPicPr>
          <p:cNvPr id="8" name="Graphic 7" descr="Teacher outline">
            <a:extLst>
              <a:ext uri="{FF2B5EF4-FFF2-40B4-BE49-F238E27FC236}">
                <a16:creationId xmlns:a16="http://schemas.microsoft.com/office/drawing/2014/main" id="{8FD94B97-4240-D16C-3A28-58A184BD3C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88908" y="5146526"/>
            <a:ext cx="1325563" cy="1325563"/>
          </a:xfrm>
          <a:prstGeom prst="rect">
            <a:avLst/>
          </a:prstGeom>
        </p:spPr>
      </p:pic>
      <p:pic>
        <p:nvPicPr>
          <p:cNvPr id="10" name="Graphic 9" descr="Head with gears outline">
            <a:extLst>
              <a:ext uri="{FF2B5EF4-FFF2-40B4-BE49-F238E27FC236}">
                <a16:creationId xmlns:a16="http://schemas.microsoft.com/office/drawing/2014/main" id="{663F19D3-43EE-F0E4-12B9-23A615DD47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0184" y="3854141"/>
            <a:ext cx="1447800" cy="1447800"/>
          </a:xfrm>
          <a:prstGeom prst="rect">
            <a:avLst/>
          </a:prstGeom>
        </p:spPr>
      </p:pic>
      <p:pic>
        <p:nvPicPr>
          <p:cNvPr id="12" name="Graphic 11" descr="Workflow outline">
            <a:extLst>
              <a:ext uri="{FF2B5EF4-FFF2-40B4-BE49-F238E27FC236}">
                <a16:creationId xmlns:a16="http://schemas.microsoft.com/office/drawing/2014/main" id="{81A09437-DD3D-03FE-2BAD-40D13A8BA7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30119" y="3822456"/>
            <a:ext cx="1241587" cy="1241587"/>
          </a:xfrm>
          <a:prstGeom prst="rect">
            <a:avLst/>
          </a:prstGeom>
        </p:spPr>
      </p:pic>
      <p:sp>
        <p:nvSpPr>
          <p:cNvPr id="13" name="Oval 12">
            <a:extLst>
              <a:ext uri="{FF2B5EF4-FFF2-40B4-BE49-F238E27FC236}">
                <a16:creationId xmlns:a16="http://schemas.microsoft.com/office/drawing/2014/main" id="{84356699-D5EF-6925-9139-97039EE69A65}"/>
              </a:ext>
            </a:extLst>
          </p:cNvPr>
          <p:cNvSpPr/>
          <p:nvPr/>
        </p:nvSpPr>
        <p:spPr>
          <a:xfrm rot="20433800">
            <a:off x="8359178" y="3013093"/>
            <a:ext cx="641899" cy="340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1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5C150-DFEB-0F10-B6C3-5820DF334364}"/>
              </a:ext>
            </a:extLst>
          </p:cNvPr>
          <p:cNvSpPr>
            <a:spLocks noGrp="1"/>
          </p:cNvSpPr>
          <p:nvPr>
            <p:ph idx="1"/>
          </p:nvPr>
        </p:nvSpPr>
        <p:spPr>
          <a:xfrm>
            <a:off x="2090056" y="5700758"/>
            <a:ext cx="9116009" cy="1170667"/>
          </a:xfrm>
        </p:spPr>
        <p:txBody>
          <a:bodyPr>
            <a:normAutofit/>
          </a:bodyPr>
          <a:lstStyle/>
          <a:p>
            <a:pPr algn="just"/>
            <a:r>
              <a:rPr lang="lv-LV" sz="2000" dirty="0">
                <a:latin typeface="Times New Roman" panose="02020603050405020304" pitchFamily="18" charset="0"/>
                <a:cs typeface="Times New Roman" panose="02020603050405020304" pitchFamily="18" charset="0"/>
              </a:rPr>
              <a:t>Jebkurš pārnešanas ceļš, arī mazāk svarīgs, var radīt risku infekcijas slimību ievešanai un izplatībai. Tādā veidā saimniecībai vienmēr būs ļoti svarīga modrība visos bioloģiskās drošības līmeņos.</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3D24B22A-53DD-2A07-DEF1-72A3C273AAE2}"/>
              </a:ext>
            </a:extLst>
          </p:cNvPr>
          <p:cNvPicPr>
            <a:picLocks noChangeAspect="1"/>
          </p:cNvPicPr>
          <p:nvPr/>
        </p:nvPicPr>
        <p:blipFill>
          <a:blip r:embed="rId2"/>
          <a:stretch>
            <a:fillRect/>
          </a:stretch>
        </p:blipFill>
        <p:spPr>
          <a:xfrm>
            <a:off x="2167876" y="655837"/>
            <a:ext cx="8859753" cy="5044921"/>
          </a:xfrm>
          <a:prstGeom prst="rect">
            <a:avLst/>
          </a:prstGeom>
          <a:solidFill>
            <a:schemeClr val="accent3">
              <a:lumMod val="20000"/>
              <a:lumOff val="80000"/>
            </a:schemeClr>
          </a:solidFill>
        </p:spPr>
      </p:pic>
      <p:sp>
        <p:nvSpPr>
          <p:cNvPr id="6" name="TextBox 5">
            <a:extLst>
              <a:ext uri="{FF2B5EF4-FFF2-40B4-BE49-F238E27FC236}">
                <a16:creationId xmlns:a16="http://schemas.microsoft.com/office/drawing/2014/main" id="{C25E9B30-86DA-94E0-505F-2C6B625D2918}"/>
              </a:ext>
            </a:extLst>
          </p:cNvPr>
          <p:cNvSpPr txBox="1"/>
          <p:nvPr/>
        </p:nvSpPr>
        <p:spPr>
          <a:xfrm>
            <a:off x="1819018" y="0"/>
            <a:ext cx="10123714" cy="646331"/>
          </a:xfrm>
          <a:prstGeom prst="rect">
            <a:avLst/>
          </a:prstGeom>
          <a:noFill/>
        </p:spPr>
        <p:txBody>
          <a:bodyPr wrap="square" rtlCol="0">
            <a:spAutoFit/>
          </a:bodyPr>
          <a:lstStyle/>
          <a:p>
            <a:pPr algn="ctr"/>
            <a:r>
              <a:rPr lang="lv-LV" sz="3600" dirty="0">
                <a:latin typeface="Times New Roman" panose="02020603050405020304" pitchFamily="18" charset="0"/>
                <a:cs typeface="Times New Roman" panose="02020603050405020304" pitchFamily="18" charset="0"/>
              </a:rPr>
              <a:t>Biodrošības apdraudētāji – infekciju ienešanas ceļi</a:t>
            </a:r>
          </a:p>
        </p:txBody>
      </p:sp>
      <p:pic>
        <p:nvPicPr>
          <p:cNvPr id="7" name="Picture 6">
            <a:extLst>
              <a:ext uri="{FF2B5EF4-FFF2-40B4-BE49-F238E27FC236}">
                <a16:creationId xmlns:a16="http://schemas.microsoft.com/office/drawing/2014/main" id="{FCC5C2CB-5004-08A0-D2F5-9DD6C6A06179}"/>
              </a:ext>
            </a:extLst>
          </p:cNvPr>
          <p:cNvPicPr>
            <a:picLocks noChangeAspect="1"/>
          </p:cNvPicPr>
          <p:nvPr/>
        </p:nvPicPr>
        <p:blipFill>
          <a:blip r:embed="rId3"/>
          <a:stretch>
            <a:fillRect/>
          </a:stretch>
        </p:blipFill>
        <p:spPr>
          <a:xfrm>
            <a:off x="183954" y="246493"/>
            <a:ext cx="1390008" cy="1548518"/>
          </a:xfrm>
          <a:prstGeom prst="rect">
            <a:avLst/>
          </a:prstGeom>
        </p:spPr>
      </p:pic>
    </p:spTree>
    <p:extLst>
      <p:ext uri="{BB962C8B-B14F-4D97-AF65-F5344CB8AC3E}">
        <p14:creationId xmlns:p14="http://schemas.microsoft.com/office/powerpoint/2010/main" val="1569272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4.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1889</Words>
  <Application>Microsoft Office PowerPoint</Application>
  <PresentationFormat>Widescreen</PresentationFormat>
  <Paragraphs>190</Paragraphs>
  <Slides>25</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25</vt:i4>
      </vt:variant>
    </vt:vector>
  </HeadingPairs>
  <TitlesOfParts>
    <vt:vector size="39" baseType="lpstr">
      <vt:lpstr>Aptos</vt:lpstr>
      <vt:lpstr>Arial</vt:lpstr>
      <vt:lpstr>Calibri</vt:lpstr>
      <vt:lpstr>Calibri Light</vt:lpstr>
      <vt:lpstr>Neue Haas Grotesk Text Pro</vt:lpstr>
      <vt:lpstr>Times New Roman</vt:lpstr>
      <vt:lpstr>Times New Roman Baltic</vt:lpstr>
      <vt:lpstr>Univers-CondensedLightOblique</vt:lpstr>
      <vt:lpstr>Verdana</vt:lpstr>
      <vt:lpstr>Wingdings</vt:lpstr>
      <vt:lpstr>Office Theme</vt:lpstr>
      <vt:lpstr>1_Office Theme</vt:lpstr>
      <vt:lpstr>VanillaVTI</vt:lpstr>
      <vt:lpstr>Office dizains</vt:lpstr>
      <vt:lpstr>Biodrošība lauksaimniecības dzīvnieku novietnēs </vt:lpstr>
      <vt:lpstr>PowerPoint Presentation</vt:lpstr>
      <vt:lpstr>PowerPoint Presentation</vt:lpstr>
      <vt:lpstr>PowerPoint Presentation</vt:lpstr>
      <vt:lpstr>MNS Eiropas Savienībā 2025.gadā</vt:lpstr>
      <vt:lpstr>BIODROŠĪBA = PASĀKUMU KOMPLESS</vt:lpstr>
      <vt:lpstr>Kas ir biodrošība? </vt:lpstr>
      <vt:lpstr>Kas ir biodrošība? </vt:lpstr>
      <vt:lpstr>PowerPoint Presentation</vt:lpstr>
      <vt:lpstr>Biodrošības plānošana</vt:lpstr>
      <vt:lpstr>Transporta līdzekļi un slimību pārnešana </vt:lpstr>
      <vt:lpstr>Transporta līdzekļu sanitārās caurlaides izveide, iekārtošana, aprīkošana</vt:lpstr>
      <vt:lpstr>Ilustratīvs piemērs transporta plūsmu sakārtošanai, lai mazinātu infekciju ievazāšanas riskus</vt:lpstr>
      <vt:lpstr>PowerPoint Presentation</vt:lpstr>
      <vt:lpstr>Apmeklētāji un strādnieki</vt:lpstr>
      <vt:lpstr>PowerPoint Presentation</vt:lpstr>
      <vt:lpstr>Personāla sanitārās caurlaides izveide, iekārtošana, aprīkošana</vt:lpstr>
      <vt:lpstr>Dzīvnieku līķi un slimību pārnešana</vt:lpstr>
      <vt:lpstr>PowerPoint Presentation</vt:lpstr>
      <vt:lpstr>Pret MNS vīrusu iedarbīgi dezinfekcijas līdzekļi</vt:lpstr>
      <vt:lpstr>LATVIJAS VIDES, ĢEOLOĢIJAS UN METEOROLOĢIJAS CENTRS https://videscentrs.lvgmc.lv/lapas/biocidi </vt:lpstr>
      <vt:lpstr>MNS ES dalībvalstīs – papildus informācija</vt:lpstr>
      <vt:lpstr>Avoti internetā:</vt:lpstr>
      <vt:lpstr>https://project-better.bocemtium.com/registration/</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Kristīne Lamberga</dc:creator>
  <cp:lastModifiedBy>Ieva Viļumova-Vilmane</cp:lastModifiedBy>
  <cp:revision>6</cp:revision>
  <dcterms:created xsi:type="dcterms:W3CDTF">2025-04-23T06:35:12Z</dcterms:created>
  <dcterms:modified xsi:type="dcterms:W3CDTF">2025-04-24T11:04:42Z</dcterms:modified>
</cp:coreProperties>
</file>