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5"/>
  </p:notesMasterIdLst>
  <p:sldIdLst>
    <p:sldId id="256" r:id="rId3"/>
    <p:sldId id="1379" r:id="rId4"/>
    <p:sldId id="1375" r:id="rId5"/>
    <p:sldId id="270" r:id="rId6"/>
    <p:sldId id="1165" r:id="rId7"/>
    <p:sldId id="407" r:id="rId8"/>
    <p:sldId id="404" r:id="rId9"/>
    <p:sldId id="1370" r:id="rId10"/>
    <p:sldId id="1382" r:id="rId11"/>
    <p:sldId id="259" r:id="rId12"/>
    <p:sldId id="524" r:id="rId13"/>
    <p:sldId id="421"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106" d="100"/>
          <a:sy n="106"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6AE3F84-27C1-4734-A5C4-E3902FDF250A}" type="datetimeFigureOut">
              <a:rPr lang="en-US" smtClean="0"/>
              <a:t>4/24/2025</a:t>
            </a:fld>
            <a:endParaRPr lang="en-US"/>
          </a:p>
        </p:txBody>
      </p:sp>
      <p:sp>
        <p:nvSpPr>
          <p:cNvPr id="4" name="Slaida attēla vietturi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2F0DF9F-6EE2-4B34-93EF-A6124C60C80D}" type="slidenum">
              <a:rPr lang="en-US" smtClean="0"/>
              <a:t>‹#›</a:t>
            </a:fld>
            <a:endParaRPr lang="en-US"/>
          </a:p>
        </p:txBody>
      </p:sp>
    </p:spTree>
    <p:extLst>
      <p:ext uri="{BB962C8B-B14F-4D97-AF65-F5344CB8AC3E}">
        <p14:creationId xmlns:p14="http://schemas.microsoft.com/office/powerpoint/2010/main" val="217527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1113" y="638175"/>
            <a:ext cx="3057525" cy="1720850"/>
          </a:xfrm>
        </p:spPr>
      </p:sp>
      <p:sp>
        <p:nvSpPr>
          <p:cNvPr id="3" name="Notes Placeholder 2"/>
          <p:cNvSpPr>
            <a:spLocks noGrp="1"/>
          </p:cNvSpPr>
          <p:nvPr>
            <p:ph type="body" idx="1"/>
          </p:nvPr>
        </p:nvSpPr>
        <p:spPr/>
        <p:txBody>
          <a:bodyPr/>
          <a:lstStyle/>
          <a:p>
            <a:r>
              <a:rPr lang="lv-LV" dirty="0"/>
              <a:t>Uz iesniegšanas brīdi atzinums</a:t>
            </a:r>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5</a:t>
            </a:fld>
            <a:endParaRPr lang="lv-LV" altLang="en-US"/>
          </a:p>
        </p:txBody>
      </p:sp>
    </p:spTree>
    <p:extLst>
      <p:ext uri="{BB962C8B-B14F-4D97-AF65-F5344CB8AC3E}">
        <p14:creationId xmlns:p14="http://schemas.microsoft.com/office/powerpoint/2010/main" val="288775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Projekts ir aizpildāms. Dati: VID, VPM, LDC. Projektu uzraudzība – pilni 5 kalendārie gadi, ilggadīgie– 7 gadi.</a:t>
            </a:r>
            <a:endParaRPr lang="en-US" dirty="0"/>
          </a:p>
        </p:txBody>
      </p:sp>
      <p:sp>
        <p:nvSpPr>
          <p:cNvPr id="4" name="Slide Number Placeholder 3"/>
          <p:cNvSpPr>
            <a:spLocks noGrp="1"/>
          </p:cNvSpPr>
          <p:nvPr>
            <p:ph type="sldNum" sz="quarter" idx="5"/>
          </p:nvPr>
        </p:nvSpPr>
        <p:spPr/>
        <p:txBody>
          <a:bodyPr/>
          <a:lstStyle/>
          <a:p>
            <a:fld id="{D4909FA8-C4B9-4180-9D1C-E31FA78F447A}" type="slidenum">
              <a:rPr lang="lv-LV" smtClean="0"/>
              <a:t>11</a:t>
            </a:fld>
            <a:endParaRPr lang="lv-LV"/>
          </a:p>
        </p:txBody>
      </p:sp>
    </p:spTree>
    <p:extLst>
      <p:ext uri="{BB962C8B-B14F-4D97-AF65-F5344CB8AC3E}">
        <p14:creationId xmlns:p14="http://schemas.microsoft.com/office/powerpoint/2010/main" val="196171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82DF1E2-4DF7-F7C3-2B87-410C1699752A}"/>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8478FECD-72F2-8B0F-70F4-5832FC78C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9B92F77C-C16C-A804-8BBF-1FBB463225AA}"/>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5" name="Kājenes vietturis 4">
            <a:extLst>
              <a:ext uri="{FF2B5EF4-FFF2-40B4-BE49-F238E27FC236}">
                <a16:creationId xmlns:a16="http://schemas.microsoft.com/office/drawing/2014/main" id="{7A39852E-2DE4-1A2C-E53B-15A5247AC9AA}"/>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A773DD3D-D75C-5318-76F0-0BDD2DEBFD08}"/>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52331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90FD03-9675-49F5-A13D-7E2B13357ADF}"/>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AC42BF3D-719E-8AD6-F121-5D0478A9F753}"/>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F188BAF4-A0BF-750C-CC12-E58BC761EA61}"/>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5" name="Kājenes vietturis 4">
            <a:extLst>
              <a:ext uri="{FF2B5EF4-FFF2-40B4-BE49-F238E27FC236}">
                <a16:creationId xmlns:a16="http://schemas.microsoft.com/office/drawing/2014/main" id="{AC3E5E00-82DD-FED7-C999-C1209CCFAC42}"/>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59D52B20-B969-681B-EC84-92BE0F29E991}"/>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23924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E42468A-8933-A68D-3B31-F8F8E8DCF69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0737B630-C6DD-681C-910F-3D20179CC433}"/>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452A0D94-6CD6-4B1A-E7E6-45D7F3E5C49A}"/>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5" name="Kājenes vietturis 4">
            <a:extLst>
              <a:ext uri="{FF2B5EF4-FFF2-40B4-BE49-F238E27FC236}">
                <a16:creationId xmlns:a16="http://schemas.microsoft.com/office/drawing/2014/main" id="{6CBFF395-53A8-EA41-1832-190F5761FE00}"/>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2DF73721-B509-61FD-9072-A641C6A6DFF2}"/>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162321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89561" y="-1"/>
            <a:ext cx="1836420" cy="2077605"/>
          </a:xfrm>
          <a:prstGeom prst="rect">
            <a:avLst/>
          </a:prstGeom>
          <a:noFill/>
          <a:ln w="9525">
            <a:noFill/>
            <a:miter lim="800000"/>
            <a:headEnd/>
            <a:tailEnd/>
          </a:ln>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750">
                <a:latin typeface="Verdana" pitchFamily="34" charset="0"/>
              </a:defRPr>
            </a:lvl1pPr>
          </a:lstStyle>
          <a:p>
            <a:fld id="{6ED5881F-68C8-4B99-9906-C1C2365F8841}" type="slidenum">
              <a:rPr lang="en-US" altLang="en-US"/>
              <a:pPr/>
              <a:t>‹#›</a:t>
            </a:fld>
            <a:endParaRPr lang="en-US" altLang="en-US"/>
          </a:p>
        </p:txBody>
      </p:sp>
    </p:spTree>
    <p:extLst>
      <p:ext uri="{BB962C8B-B14F-4D97-AF65-F5344CB8AC3E}">
        <p14:creationId xmlns:p14="http://schemas.microsoft.com/office/powerpoint/2010/main" val="289495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7070" y="1214438"/>
            <a:ext cx="6014483" cy="2189162"/>
          </a:xfrm>
        </p:spPr>
        <p:txBody>
          <a:bodyPr anchor="b">
            <a:normAutofit/>
          </a:bodyPr>
          <a:lstStyle>
            <a:lvl1pPr algn="l">
              <a:defRPr sz="4800"/>
            </a:lvl1pPr>
          </a:lstStyle>
          <a:p>
            <a:r>
              <a:rPr lang="en-US"/>
              <a:t>Click to edit Master title style</a:t>
            </a:r>
            <a:endParaRPr lang="lv-LV" dirty="0"/>
          </a:p>
        </p:txBody>
      </p:sp>
      <p:sp>
        <p:nvSpPr>
          <p:cNvPr id="3" name="Subtitle 2"/>
          <p:cNvSpPr>
            <a:spLocks noGrp="1"/>
          </p:cNvSpPr>
          <p:nvPr>
            <p:ph type="subTitle" idx="1"/>
          </p:nvPr>
        </p:nvSpPr>
        <p:spPr>
          <a:xfrm>
            <a:off x="652130" y="4013200"/>
            <a:ext cx="5929423" cy="12499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dirty="0"/>
          </a:p>
        </p:txBody>
      </p:sp>
      <p:pic>
        <p:nvPicPr>
          <p:cNvPr id="5" name="Picture 4">
            <a:extLst>
              <a:ext uri="{FF2B5EF4-FFF2-40B4-BE49-F238E27FC236}">
                <a16:creationId xmlns:a16="http://schemas.microsoft.com/office/drawing/2014/main" id="{9B31007F-802B-70BA-1E30-BE1967C2DD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845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pic>
        <p:nvPicPr>
          <p:cNvPr id="4" name="Picture 3">
            <a:extLst>
              <a:ext uri="{FF2B5EF4-FFF2-40B4-BE49-F238E27FC236}">
                <a16:creationId xmlns:a16="http://schemas.microsoft.com/office/drawing/2014/main" id="{96DD04D4-6ADF-3256-4998-03A6CF140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87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576263"/>
            <a:ext cx="10515600" cy="2852737"/>
          </a:xfrm>
        </p:spPr>
        <p:txBody>
          <a:bodyPr anchor="b"/>
          <a:lstStyle>
            <a:lvl1pPr>
              <a:defRPr sz="6000"/>
            </a:lvl1pPr>
          </a:lstStyle>
          <a:p>
            <a:r>
              <a:rPr lang="en-US"/>
              <a:t>Click to edit Master title style</a:t>
            </a:r>
            <a:endParaRPr lang="lv-LV" dirty="0"/>
          </a:p>
        </p:txBody>
      </p:sp>
      <p:sp>
        <p:nvSpPr>
          <p:cNvPr id="3" name="Text Placeholder 2"/>
          <p:cNvSpPr>
            <a:spLocks noGrp="1"/>
          </p:cNvSpPr>
          <p:nvPr>
            <p:ph type="body" idx="1"/>
          </p:nvPr>
        </p:nvSpPr>
        <p:spPr>
          <a:xfrm>
            <a:off x="838200" y="3827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2F1725C1-D3B8-8C66-7BF6-0BDC011FE9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pic>
        <p:nvPicPr>
          <p:cNvPr id="5" name="Picture 4">
            <a:extLst>
              <a:ext uri="{FF2B5EF4-FFF2-40B4-BE49-F238E27FC236}">
                <a16:creationId xmlns:a16="http://schemas.microsoft.com/office/drawing/2014/main" id="{CFA98D37-33B9-1772-3FBA-D890BBC5E8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159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pic>
        <p:nvPicPr>
          <p:cNvPr id="7" name="Picture 6">
            <a:extLst>
              <a:ext uri="{FF2B5EF4-FFF2-40B4-BE49-F238E27FC236}">
                <a16:creationId xmlns:a16="http://schemas.microsoft.com/office/drawing/2014/main" id="{7C15D89E-871B-6610-CF80-94A2A42B9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141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lv-LV"/>
          </a:p>
        </p:txBody>
      </p:sp>
      <p:pic>
        <p:nvPicPr>
          <p:cNvPr id="3" name="Picture 2">
            <a:extLst>
              <a:ext uri="{FF2B5EF4-FFF2-40B4-BE49-F238E27FC236}">
                <a16:creationId xmlns:a16="http://schemas.microsoft.com/office/drawing/2014/main" id="{BA9921F7-07E7-A3D6-5709-49069FE9D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041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08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36E187E-9410-8AA1-798E-9EB0BF1DACA1}"/>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C28E5D96-9C76-2CE2-1138-1EA916EC6357}"/>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57223CBA-F6D1-B0B7-E11F-BEBB2C4028F4}"/>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5" name="Kājenes vietturis 4">
            <a:extLst>
              <a:ext uri="{FF2B5EF4-FFF2-40B4-BE49-F238E27FC236}">
                <a16:creationId xmlns:a16="http://schemas.microsoft.com/office/drawing/2014/main" id="{5E3C8D5E-6C14-7E61-5924-645DD7B890EB}"/>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3752821E-3B6C-4455-8BDE-A2DAC7841C95}"/>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3423525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A234CE8-5551-85D0-75F3-306F8612B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14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F633D493-535A-9717-720E-55F4E8DB95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583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pic>
        <p:nvPicPr>
          <p:cNvPr id="4" name="Picture 3">
            <a:extLst>
              <a:ext uri="{FF2B5EF4-FFF2-40B4-BE49-F238E27FC236}">
                <a16:creationId xmlns:a16="http://schemas.microsoft.com/office/drawing/2014/main" id="{C1E0E600-2DEE-7BDB-76D7-2AFFDE57C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0988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pic>
        <p:nvPicPr>
          <p:cNvPr id="4" name="Picture 3">
            <a:extLst>
              <a:ext uri="{FF2B5EF4-FFF2-40B4-BE49-F238E27FC236}">
                <a16:creationId xmlns:a16="http://schemas.microsoft.com/office/drawing/2014/main" id="{B2AFACDC-9579-E135-EBCC-DC0797229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196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475A7AD-3DA0-8D9D-E325-4FFAE110C0BC}"/>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22BBD66A-FA6B-638C-A164-895879F53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9DC80D0B-6E4E-7F10-BFC0-46B284C440C2}"/>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5" name="Kājenes vietturis 4">
            <a:extLst>
              <a:ext uri="{FF2B5EF4-FFF2-40B4-BE49-F238E27FC236}">
                <a16:creationId xmlns:a16="http://schemas.microsoft.com/office/drawing/2014/main" id="{443BAAC6-8417-7369-0BB1-0549646CE24E}"/>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907DBE0C-674A-B06B-6509-E71F5F2F13D2}"/>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16496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94DA912-246D-6A06-CD8A-5D7BD542D5BA}"/>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343C721B-EBAC-78DF-62F9-9B8C16865052}"/>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AE0327BD-436B-F949-1EF3-AD4EABCECB4C}"/>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600AEF0C-06DF-8B72-CBCF-33054E6C4660}"/>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6" name="Kājenes vietturis 5">
            <a:extLst>
              <a:ext uri="{FF2B5EF4-FFF2-40B4-BE49-F238E27FC236}">
                <a16:creationId xmlns:a16="http://schemas.microsoft.com/office/drawing/2014/main" id="{0DC7D62B-64AD-8049-1A24-885663C6F14E}"/>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6AFC0841-8350-E91A-40D2-2885389A50B4}"/>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260262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E83AA2F-F714-19AA-920B-4D426EB54ADE}"/>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2B03F950-31AD-BBC6-94A2-041ABDE96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5DE612C-4C95-4F5B-67FE-C5D4B21ED75A}"/>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F952DD70-77DB-C812-7B8C-A7CAFBFDF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B7CC6072-8007-AA86-F433-FD7CD9A62233}"/>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46F81A0F-4CC1-7D00-2555-DF6E5931E4FD}"/>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8" name="Kājenes vietturis 7">
            <a:extLst>
              <a:ext uri="{FF2B5EF4-FFF2-40B4-BE49-F238E27FC236}">
                <a16:creationId xmlns:a16="http://schemas.microsoft.com/office/drawing/2014/main" id="{1CFFF4A7-77EC-F834-2D69-372A099F1A5F}"/>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2327DE4F-A96F-5BD4-A9FB-D82937390B23}"/>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301307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FE3698-1D1A-C0B3-3B41-C62E55F2A14C}"/>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5A023274-8902-07CB-399C-8ABB81F52922}"/>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4" name="Kājenes vietturis 3">
            <a:extLst>
              <a:ext uri="{FF2B5EF4-FFF2-40B4-BE49-F238E27FC236}">
                <a16:creationId xmlns:a16="http://schemas.microsoft.com/office/drawing/2014/main" id="{5F05C1A8-9834-23BB-7ACE-B3D058E07A0B}"/>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5EEB325D-D298-CEE1-F8D7-F31249B004A3}"/>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35638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62CDFF4C-1586-780C-7B7A-EC71B73C7EB9}"/>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3" name="Kājenes vietturis 2">
            <a:extLst>
              <a:ext uri="{FF2B5EF4-FFF2-40B4-BE49-F238E27FC236}">
                <a16:creationId xmlns:a16="http://schemas.microsoft.com/office/drawing/2014/main" id="{B9855C96-664F-4489-B755-AD3DB065FA12}"/>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C0002FE7-673F-FA9F-6342-7753B8BC04AC}"/>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338730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13586DF-EEC6-BB9E-36B8-1227C451E9DA}"/>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1699ABA7-948D-BAA5-5C88-0052F1243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16B6EE93-9F82-6AE2-7959-DD0BA951B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575AEA7-6E7B-630A-A608-ECF45F6CA8B9}"/>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6" name="Kājenes vietturis 5">
            <a:extLst>
              <a:ext uri="{FF2B5EF4-FFF2-40B4-BE49-F238E27FC236}">
                <a16:creationId xmlns:a16="http://schemas.microsoft.com/office/drawing/2014/main" id="{A04BFE7C-A49C-8889-3E1E-AAE5022D2F26}"/>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494FD936-876A-E36E-CD2A-EB7484114688}"/>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390668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0610365-F096-5C03-A0CF-951DF70512D9}"/>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7E82BB72-BB65-BE60-9DC2-A47731154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45275493-8A82-AF7B-2DC4-011BB166A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B159D297-2A2F-D81E-80C4-AF9D393BC712}"/>
              </a:ext>
            </a:extLst>
          </p:cNvPr>
          <p:cNvSpPr>
            <a:spLocks noGrp="1"/>
          </p:cNvSpPr>
          <p:nvPr>
            <p:ph type="dt" sz="half" idx="10"/>
          </p:nvPr>
        </p:nvSpPr>
        <p:spPr/>
        <p:txBody>
          <a:bodyPr/>
          <a:lstStyle/>
          <a:p>
            <a:fld id="{F282B872-3927-4404-8AE6-96CC2667165C}" type="datetimeFigureOut">
              <a:rPr lang="en-US" smtClean="0"/>
              <a:t>4/24/2025</a:t>
            </a:fld>
            <a:endParaRPr lang="en-US"/>
          </a:p>
        </p:txBody>
      </p:sp>
      <p:sp>
        <p:nvSpPr>
          <p:cNvPr id="6" name="Kājenes vietturis 5">
            <a:extLst>
              <a:ext uri="{FF2B5EF4-FFF2-40B4-BE49-F238E27FC236}">
                <a16:creationId xmlns:a16="http://schemas.microsoft.com/office/drawing/2014/main" id="{AD311BF1-69DA-1868-A1F6-CC2953E1F448}"/>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20112AF8-513E-3FDD-7E49-C4C3AA59B9A9}"/>
              </a:ext>
            </a:extLst>
          </p:cNvPr>
          <p:cNvSpPr>
            <a:spLocks noGrp="1"/>
          </p:cNvSpPr>
          <p:nvPr>
            <p:ph type="sldNum" sz="quarter" idx="12"/>
          </p:nvPr>
        </p:nvSpPr>
        <p:spPr/>
        <p:txBody>
          <a:bodyPr/>
          <a:lstStyle/>
          <a:p>
            <a:fld id="{891AA053-18D4-4640-A54D-7F5C9E306061}" type="slidenum">
              <a:rPr lang="en-US" smtClean="0"/>
              <a:t>‹#›</a:t>
            </a:fld>
            <a:endParaRPr lang="en-US"/>
          </a:p>
        </p:txBody>
      </p:sp>
    </p:spTree>
    <p:extLst>
      <p:ext uri="{BB962C8B-B14F-4D97-AF65-F5344CB8AC3E}">
        <p14:creationId xmlns:p14="http://schemas.microsoft.com/office/powerpoint/2010/main" val="279072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DBFCADCC-834E-8CD8-1489-4AA44A75C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70AB5AC6-CDD2-5B7C-2861-AE007B03F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A53ACEAF-3544-F87F-67F9-7BBB40E21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2B872-3927-4404-8AE6-96CC2667165C}" type="datetimeFigureOut">
              <a:rPr lang="en-US" smtClean="0"/>
              <a:t>4/24/2025</a:t>
            </a:fld>
            <a:endParaRPr lang="en-US"/>
          </a:p>
        </p:txBody>
      </p:sp>
      <p:sp>
        <p:nvSpPr>
          <p:cNvPr id="5" name="Kājenes vietturis 4">
            <a:extLst>
              <a:ext uri="{FF2B5EF4-FFF2-40B4-BE49-F238E27FC236}">
                <a16:creationId xmlns:a16="http://schemas.microsoft.com/office/drawing/2014/main" id="{81435CD2-9E38-33AB-BB5B-C01F5144C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48FC9224-E7B1-EE04-7423-044C165E6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AA053-18D4-4640-A54D-7F5C9E306061}" type="slidenum">
              <a:rPr lang="en-US" smtClean="0"/>
              <a:t>‹#›</a:t>
            </a:fld>
            <a:endParaRPr lang="en-US"/>
          </a:p>
        </p:txBody>
      </p:sp>
    </p:spTree>
    <p:extLst>
      <p:ext uri="{BB962C8B-B14F-4D97-AF65-F5344CB8AC3E}">
        <p14:creationId xmlns:p14="http://schemas.microsoft.com/office/powerpoint/2010/main" val="62904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18569187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347" y="3630468"/>
            <a:ext cx="6437737" cy="2189162"/>
          </a:xfrm>
        </p:spPr>
        <p:txBody>
          <a:bodyPr>
            <a:noAutofit/>
          </a:bodyPr>
          <a:lstStyle/>
          <a:p>
            <a:pPr algn="ctr"/>
            <a:r>
              <a:rPr lang="lv-LV" sz="3200" dirty="0"/>
              <a:t>Atbalsts pasākumā «Investīcijām materiālajos aktīvos»</a:t>
            </a:r>
            <a:br>
              <a:rPr lang="lv-LV" sz="3200" dirty="0"/>
            </a:br>
            <a:br>
              <a:rPr lang="lv-LV" sz="3200" dirty="0"/>
            </a:br>
            <a:r>
              <a:rPr lang="lv-LV" sz="3200" b="0" i="0" dirty="0">
                <a:solidFill>
                  <a:srgbClr val="333333"/>
                </a:solidFill>
                <a:effectLst/>
                <a:latin typeface="PT Serif" panose="020A0603040505020204" pitchFamily="18" charset="-70"/>
              </a:rPr>
              <a:t>LA 4.1.3. «Atbalsts ieguldījumiem lauksaimniecības dzīvnieku labturības uzlabošanai un </a:t>
            </a:r>
            <a:r>
              <a:rPr lang="lv-LV" sz="3200" b="0" i="0" dirty="0" err="1">
                <a:solidFill>
                  <a:srgbClr val="333333"/>
                </a:solidFill>
                <a:effectLst/>
                <a:latin typeface="PT Serif" panose="020A0603040505020204" pitchFamily="18" charset="-70"/>
              </a:rPr>
              <a:t>biodrošības</a:t>
            </a:r>
            <a:r>
              <a:rPr lang="lv-LV" sz="3200" b="0" i="0" dirty="0">
                <a:solidFill>
                  <a:srgbClr val="333333"/>
                </a:solidFill>
                <a:effectLst/>
                <a:latin typeface="PT Serif" panose="020A0603040505020204" pitchFamily="18" charset="-70"/>
              </a:rPr>
              <a:t> pasākumu īstenošanai» - </a:t>
            </a:r>
            <a:r>
              <a:rPr lang="lv-LV" sz="3200" b="1" i="0" dirty="0" err="1">
                <a:solidFill>
                  <a:srgbClr val="333333"/>
                </a:solidFill>
                <a:effectLst/>
                <a:latin typeface="PT Serif" panose="020A0603040505020204" pitchFamily="18" charset="-70"/>
              </a:rPr>
              <a:t>biodrošības</a:t>
            </a:r>
            <a:r>
              <a:rPr lang="lv-LV" sz="3200" b="1" i="0" dirty="0">
                <a:solidFill>
                  <a:srgbClr val="333333"/>
                </a:solidFill>
                <a:effectLst/>
                <a:latin typeface="PT Serif" panose="020A0603040505020204" pitchFamily="18" charset="-70"/>
              </a:rPr>
              <a:t> pasākumu īstenošanai liellopu, aitu un kazu saimniecībās</a:t>
            </a:r>
            <a:endParaRPr lang="lv-LV" sz="3200" dirty="0"/>
          </a:p>
        </p:txBody>
      </p:sp>
      <p:sp>
        <p:nvSpPr>
          <p:cNvPr id="3" name="Subtitle 2"/>
          <p:cNvSpPr>
            <a:spLocks noGrp="1"/>
          </p:cNvSpPr>
          <p:nvPr>
            <p:ph type="subTitle" idx="1"/>
          </p:nvPr>
        </p:nvSpPr>
        <p:spPr>
          <a:xfrm>
            <a:off x="3673852" y="6122018"/>
            <a:ext cx="2422148" cy="568453"/>
          </a:xfrm>
        </p:spPr>
        <p:txBody>
          <a:bodyPr>
            <a:normAutofit/>
          </a:bodyPr>
          <a:lstStyle/>
          <a:p>
            <a:r>
              <a:rPr lang="lv-LV" dirty="0"/>
              <a:t>24.04.2025.</a:t>
            </a:r>
          </a:p>
        </p:txBody>
      </p:sp>
    </p:spTree>
    <p:extLst>
      <p:ext uri="{BB962C8B-B14F-4D97-AF65-F5344CB8AC3E}">
        <p14:creationId xmlns:p14="http://schemas.microsoft.com/office/powerpoint/2010/main" val="1288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F86E4D3-5154-4B3F-B2EB-A07A04373A2C}"/>
              </a:ext>
            </a:extLst>
          </p:cNvPr>
          <p:cNvSpPr txBox="1"/>
          <p:nvPr/>
        </p:nvSpPr>
        <p:spPr>
          <a:xfrm>
            <a:off x="4156582" y="2282281"/>
            <a:ext cx="3895885" cy="369332"/>
          </a:xfrm>
          <a:prstGeom prst="rect">
            <a:avLst/>
          </a:prstGeom>
          <a:noFill/>
        </p:spPr>
        <p:txBody>
          <a:bodyPr wrap="square">
            <a:spAutoFit/>
          </a:bodyPr>
          <a:lstStyle/>
          <a:p>
            <a:r>
              <a:rPr lang="lv-LV" i="1" dirty="0">
                <a:latin typeface="Calibri" panose="020F0502020204030204" pitchFamily="34" charset="0"/>
                <a:ea typeface="Calibri" panose="020F0502020204030204" pitchFamily="34" charset="0"/>
                <a:cs typeface="Times New Roman" panose="02020603050405020304" pitchFamily="18" charset="0"/>
              </a:rPr>
              <a:t>EUR 700 000 x 1%= 7000 EUR</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Taisnstūris: ar noapaļotiem stūriem 27">
            <a:extLst>
              <a:ext uri="{FF2B5EF4-FFF2-40B4-BE49-F238E27FC236}">
                <a16:creationId xmlns:a16="http://schemas.microsoft.com/office/drawing/2014/main" id="{8A2F0213-4C4F-479A-9E7D-E0EA82AF3969}"/>
              </a:ext>
            </a:extLst>
          </p:cNvPr>
          <p:cNvSpPr/>
          <p:nvPr/>
        </p:nvSpPr>
        <p:spPr>
          <a:xfrm>
            <a:off x="4165600" y="1135234"/>
            <a:ext cx="3294147" cy="154834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a:extLst>
              <a:ext uri="{FF2B5EF4-FFF2-40B4-BE49-F238E27FC236}">
                <a16:creationId xmlns:a16="http://schemas.microsoft.com/office/drawing/2014/main" id="{B33D00B3-8216-43E4-B7A5-587D78D6DFC3}"/>
              </a:ext>
            </a:extLst>
          </p:cNvPr>
          <p:cNvSpPr txBox="1"/>
          <p:nvPr/>
        </p:nvSpPr>
        <p:spPr>
          <a:xfrm>
            <a:off x="4165601" y="1205782"/>
            <a:ext cx="3006415" cy="1200329"/>
          </a:xfrm>
          <a:prstGeom prst="rect">
            <a:avLst/>
          </a:prstGeom>
          <a:noFill/>
        </p:spPr>
        <p:txBody>
          <a:bodyPr wrap="square">
            <a:spAutoFit/>
          </a:bodyPr>
          <a:lstStyle/>
          <a:p>
            <a:pPr algn="ctr"/>
            <a:r>
              <a:rPr lang="lv-LV" i="1" dirty="0">
                <a:latin typeface="Calibri" panose="020F0502020204030204" pitchFamily="34" charset="0"/>
                <a:ea typeface="Calibri" panose="020F0502020204030204" pitchFamily="34" charset="0"/>
                <a:cs typeface="Times New Roman" panose="02020603050405020304" pitchFamily="18" charset="0"/>
              </a:rPr>
              <a:t>Atbalsta apjoms vispārējām izmaksām </a:t>
            </a:r>
            <a:r>
              <a:rPr lang="lv-LV" i="1" u="sng" dirty="0">
                <a:latin typeface="Calibri" panose="020F0502020204030204" pitchFamily="34" charset="0"/>
                <a:ea typeface="Calibri" panose="020F0502020204030204" pitchFamily="34" charset="0"/>
                <a:cs typeface="Times New Roman" panose="02020603050405020304" pitchFamily="18" charset="0"/>
              </a:rPr>
              <a:t>par projekta iesnieguma sagatavošanu </a:t>
            </a:r>
            <a:r>
              <a:rPr lang="lv-LV" i="1" dirty="0">
                <a:latin typeface="Calibri" panose="020F0502020204030204" pitchFamily="34" charset="0"/>
                <a:ea typeface="Calibri" panose="020F0502020204030204" pitchFamily="34" charset="0"/>
                <a:cs typeface="Times New Roman" panose="02020603050405020304" pitchFamily="18" charset="0"/>
              </a:rPr>
              <a:t>pret investīciju – 1%</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Taisnstūris: ar noapaļotiem stūriem 29">
            <a:extLst>
              <a:ext uri="{FF2B5EF4-FFF2-40B4-BE49-F238E27FC236}">
                <a16:creationId xmlns:a16="http://schemas.microsoft.com/office/drawing/2014/main" id="{939875FD-9609-4BBA-8769-0C9DE2E772B3}"/>
              </a:ext>
            </a:extLst>
          </p:cNvPr>
          <p:cNvSpPr/>
          <p:nvPr/>
        </p:nvSpPr>
        <p:spPr>
          <a:xfrm>
            <a:off x="7966661" y="1135234"/>
            <a:ext cx="3170583" cy="154834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920EF20B-F200-4150-A9D0-26092E0FA1C1}"/>
              </a:ext>
            </a:extLst>
          </p:cNvPr>
          <p:cNvSpPr txBox="1"/>
          <p:nvPr/>
        </p:nvSpPr>
        <p:spPr>
          <a:xfrm>
            <a:off x="8062918" y="1407137"/>
            <a:ext cx="3170583" cy="923330"/>
          </a:xfrm>
          <a:prstGeom prst="rect">
            <a:avLst/>
          </a:prstGeom>
          <a:noFill/>
        </p:spPr>
        <p:txBody>
          <a:bodyPr wrap="square">
            <a:spAutoFit/>
          </a:bodyPr>
          <a:lstStyle/>
          <a:p>
            <a:pPr algn="ctr"/>
            <a:r>
              <a:rPr lang="lv-LV" i="1" dirty="0">
                <a:latin typeface="Calibri" panose="020F0502020204030204" pitchFamily="34" charset="0"/>
                <a:ea typeface="Calibri" panose="020F0502020204030204" pitchFamily="34" charset="0"/>
                <a:cs typeface="Times New Roman" panose="02020603050405020304" pitchFamily="18" charset="0"/>
              </a:rPr>
              <a:t>Maksimāli ierobežotā summa vispārējām izmaksām</a:t>
            </a:r>
          </a:p>
          <a:p>
            <a:pPr algn="ctr"/>
            <a:r>
              <a:rPr lang="lv-LV" i="1" dirty="0">
                <a:latin typeface="Calibri" panose="020F0502020204030204" pitchFamily="34" charset="0"/>
                <a:ea typeface="Calibri" panose="020F0502020204030204" pitchFamily="34" charset="0"/>
                <a:cs typeface="Times New Roman" panose="02020603050405020304" pitchFamily="18" charset="0"/>
              </a:rPr>
              <a:t> </a:t>
            </a:r>
            <a:r>
              <a:rPr lang="lv-LV" b="1" i="1" dirty="0">
                <a:latin typeface="Calibri" panose="020F0502020204030204" pitchFamily="34" charset="0"/>
                <a:ea typeface="Calibri" panose="020F0502020204030204" pitchFamily="34" charset="0"/>
                <a:cs typeface="Times New Roman" panose="02020603050405020304" pitchFamily="18" charset="0"/>
              </a:rPr>
              <a:t>3400 EUR</a:t>
            </a:r>
            <a:endParaRPr lang="lv-LV"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Bultiņa: pa labi 31">
            <a:extLst>
              <a:ext uri="{FF2B5EF4-FFF2-40B4-BE49-F238E27FC236}">
                <a16:creationId xmlns:a16="http://schemas.microsoft.com/office/drawing/2014/main" id="{9604A0EE-BCF3-49BB-8931-C50FA0617AE3}"/>
              </a:ext>
            </a:extLst>
          </p:cNvPr>
          <p:cNvSpPr/>
          <p:nvPr/>
        </p:nvSpPr>
        <p:spPr>
          <a:xfrm>
            <a:off x="3805001" y="1488343"/>
            <a:ext cx="255323" cy="84212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Bultiņa: pa labi 32">
            <a:extLst>
              <a:ext uri="{FF2B5EF4-FFF2-40B4-BE49-F238E27FC236}">
                <a16:creationId xmlns:a16="http://schemas.microsoft.com/office/drawing/2014/main" id="{52E3FAD6-B51C-4164-BC8C-BE2352D5F361}"/>
              </a:ext>
            </a:extLst>
          </p:cNvPr>
          <p:cNvSpPr/>
          <p:nvPr/>
        </p:nvSpPr>
        <p:spPr>
          <a:xfrm>
            <a:off x="7523760" y="1488343"/>
            <a:ext cx="255323" cy="84212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Taisnstūris: ar noapaļotiem stūriem 33">
            <a:extLst>
              <a:ext uri="{FF2B5EF4-FFF2-40B4-BE49-F238E27FC236}">
                <a16:creationId xmlns:a16="http://schemas.microsoft.com/office/drawing/2014/main" id="{C242DAD3-0A00-4D2F-BADA-2742AB5B7ADC}"/>
              </a:ext>
            </a:extLst>
          </p:cNvPr>
          <p:cNvSpPr/>
          <p:nvPr/>
        </p:nvSpPr>
        <p:spPr>
          <a:xfrm>
            <a:off x="479086" y="1537317"/>
            <a:ext cx="3170583" cy="2649059"/>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5" name="Picture 2" descr="Factory, industry, machine, manufacture icon - Download on Iconfinder">
            <a:extLst>
              <a:ext uri="{FF2B5EF4-FFF2-40B4-BE49-F238E27FC236}">
                <a16:creationId xmlns:a16="http://schemas.microsoft.com/office/drawing/2014/main" id="{EA94272B-661A-44C2-8034-8A9D2DE43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910" y="1909295"/>
            <a:ext cx="457372" cy="45737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0499855-E01F-4202-A4A8-CD7B6D0CF5FF}"/>
              </a:ext>
            </a:extLst>
          </p:cNvPr>
          <p:cNvSpPr txBox="1"/>
          <p:nvPr/>
        </p:nvSpPr>
        <p:spPr>
          <a:xfrm>
            <a:off x="1360571" y="1759200"/>
            <a:ext cx="2325675" cy="1754326"/>
          </a:xfrm>
          <a:prstGeom prst="rect">
            <a:avLst/>
          </a:prstGeom>
          <a:noFill/>
        </p:spPr>
        <p:txBody>
          <a:bodyPr wrap="square">
            <a:spAutoFit/>
          </a:bodyPr>
          <a:lstStyle/>
          <a:p>
            <a:pPr algn="ctr"/>
            <a:r>
              <a:rPr lang="lv-LV" dirty="0">
                <a:latin typeface="Calibri" panose="020F0502020204030204" pitchFamily="34" charset="0"/>
                <a:ea typeface="Calibri" panose="020F0502020204030204" pitchFamily="34" charset="0"/>
                <a:cs typeface="Times New Roman" panose="02020603050405020304" pitchFamily="18" charset="0"/>
              </a:rPr>
              <a:t>Projektā paredzēts iegādāties </a:t>
            </a:r>
            <a:r>
              <a:rPr lang="lv-LV" u="sng" dirty="0">
                <a:latin typeface="Calibri" panose="020F0502020204030204" pitchFamily="34" charset="0"/>
                <a:ea typeface="Calibri" panose="020F0502020204030204" pitchFamily="34" charset="0"/>
                <a:cs typeface="Times New Roman" panose="02020603050405020304" pitchFamily="18" charset="0"/>
              </a:rPr>
              <a:t>iekārtas</a:t>
            </a:r>
            <a:r>
              <a:rPr lang="lv-LV" dirty="0">
                <a:latin typeface="Calibri" panose="020F0502020204030204" pitchFamily="34" charset="0"/>
                <a:ea typeface="Calibri" panose="020F0502020204030204" pitchFamily="34" charset="0"/>
                <a:cs typeface="Times New Roman" panose="02020603050405020304" pitchFamily="18" charset="0"/>
              </a:rPr>
              <a:t> par</a:t>
            </a:r>
          </a:p>
          <a:p>
            <a:pPr algn="ctr"/>
            <a:r>
              <a:rPr lang="lv-LV" b="1" dirty="0">
                <a:latin typeface="Calibri" panose="020F0502020204030204" pitchFamily="34" charset="0"/>
                <a:ea typeface="Calibri" panose="020F0502020204030204" pitchFamily="34" charset="0"/>
                <a:cs typeface="Times New Roman" panose="02020603050405020304" pitchFamily="18" charset="0"/>
              </a:rPr>
              <a:t>EUR 300 000</a:t>
            </a:r>
          </a:p>
          <a:p>
            <a:pPr algn="ctr"/>
            <a:endParaRPr lang="lv-LV" b="1" dirty="0">
              <a:latin typeface="Calibri" panose="020F0502020204030204" pitchFamily="34" charset="0"/>
              <a:ea typeface="Calibri" panose="020F0502020204030204" pitchFamily="34" charset="0"/>
              <a:cs typeface="Times New Roman" panose="02020603050405020304" pitchFamily="18" charset="0"/>
            </a:endParaRPr>
          </a:p>
          <a:p>
            <a:pPr algn="ctr"/>
            <a:r>
              <a:rPr lang="lv-LV" dirty="0">
                <a:latin typeface="Calibri" panose="020F0502020204030204" pitchFamily="34" charset="0"/>
                <a:ea typeface="Calibri" panose="020F0502020204030204" pitchFamily="34" charset="0"/>
                <a:cs typeface="Times New Roman" panose="02020603050405020304" pitchFamily="18" charset="0"/>
              </a:rPr>
              <a:t>un veikt </a:t>
            </a:r>
            <a:r>
              <a:rPr lang="lv-LV" u="sng" dirty="0">
                <a:latin typeface="Calibri" panose="020F0502020204030204" pitchFamily="34" charset="0"/>
                <a:ea typeface="Calibri" panose="020F0502020204030204" pitchFamily="34" charset="0"/>
                <a:cs typeface="Times New Roman" panose="02020603050405020304" pitchFamily="18" charset="0"/>
              </a:rPr>
              <a:t>būvdarbus</a:t>
            </a:r>
            <a:r>
              <a:rPr lang="lv-LV" dirty="0">
                <a:latin typeface="Calibri" panose="020F0502020204030204" pitchFamily="34" charset="0"/>
                <a:ea typeface="Calibri" panose="020F0502020204030204" pitchFamily="34" charset="0"/>
                <a:cs typeface="Times New Roman" panose="02020603050405020304" pitchFamily="18" charset="0"/>
              </a:rPr>
              <a:t> par </a:t>
            </a:r>
            <a:r>
              <a:rPr lang="lv-LV" b="1" dirty="0">
                <a:latin typeface="Calibri" panose="020F0502020204030204" pitchFamily="34" charset="0"/>
                <a:ea typeface="Calibri" panose="020F0502020204030204" pitchFamily="34" charset="0"/>
                <a:cs typeface="Times New Roman" panose="02020603050405020304" pitchFamily="18" charset="0"/>
              </a:rPr>
              <a:t>EUR 400 000</a:t>
            </a:r>
          </a:p>
        </p:txBody>
      </p:sp>
      <p:sp>
        <p:nvSpPr>
          <p:cNvPr id="37" name="TextBox 36">
            <a:extLst>
              <a:ext uri="{FF2B5EF4-FFF2-40B4-BE49-F238E27FC236}">
                <a16:creationId xmlns:a16="http://schemas.microsoft.com/office/drawing/2014/main" id="{8B1D44B4-1968-432B-B010-4D9BAEEE4F5D}"/>
              </a:ext>
            </a:extLst>
          </p:cNvPr>
          <p:cNvSpPr txBox="1"/>
          <p:nvPr/>
        </p:nvSpPr>
        <p:spPr>
          <a:xfrm>
            <a:off x="4263288" y="4066357"/>
            <a:ext cx="3895885" cy="369332"/>
          </a:xfrm>
          <a:prstGeom prst="rect">
            <a:avLst/>
          </a:prstGeom>
          <a:noFill/>
        </p:spPr>
        <p:txBody>
          <a:bodyPr wrap="square">
            <a:spAutoFit/>
          </a:bodyPr>
          <a:lstStyle/>
          <a:p>
            <a:r>
              <a:rPr lang="lv-LV" i="1" dirty="0">
                <a:latin typeface="Calibri" panose="020F0502020204030204" pitchFamily="34" charset="0"/>
                <a:ea typeface="Calibri" panose="020F0502020204030204" pitchFamily="34" charset="0"/>
                <a:cs typeface="Times New Roman" panose="02020603050405020304" pitchFamily="18" charset="0"/>
              </a:rPr>
              <a:t>EUR 700 000 x 1,5%= 10500 EUR</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Taisnstūris: ar noapaļotiem stūriem 37">
            <a:extLst>
              <a:ext uri="{FF2B5EF4-FFF2-40B4-BE49-F238E27FC236}">
                <a16:creationId xmlns:a16="http://schemas.microsoft.com/office/drawing/2014/main" id="{C0FD062E-D4DC-40A9-BC0B-7033F9DB8C27}"/>
              </a:ext>
            </a:extLst>
          </p:cNvPr>
          <p:cNvSpPr/>
          <p:nvPr/>
        </p:nvSpPr>
        <p:spPr>
          <a:xfrm>
            <a:off x="4165600" y="3022601"/>
            <a:ext cx="3358160" cy="154834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TextBox 38">
            <a:extLst>
              <a:ext uri="{FF2B5EF4-FFF2-40B4-BE49-F238E27FC236}">
                <a16:creationId xmlns:a16="http://schemas.microsoft.com/office/drawing/2014/main" id="{EEFB4863-6515-4116-A394-0528EE0AF8A0}"/>
              </a:ext>
            </a:extLst>
          </p:cNvPr>
          <p:cNvSpPr txBox="1"/>
          <p:nvPr/>
        </p:nvSpPr>
        <p:spPr>
          <a:xfrm>
            <a:off x="4165601" y="3093149"/>
            <a:ext cx="3006415" cy="923330"/>
          </a:xfrm>
          <a:prstGeom prst="rect">
            <a:avLst/>
          </a:prstGeom>
          <a:noFill/>
        </p:spPr>
        <p:txBody>
          <a:bodyPr wrap="square">
            <a:spAutoFit/>
          </a:bodyPr>
          <a:lstStyle/>
          <a:p>
            <a:pPr algn="ctr"/>
            <a:r>
              <a:rPr lang="lv-LV" i="1" dirty="0">
                <a:latin typeface="Calibri" panose="020F0502020204030204" pitchFamily="34" charset="0"/>
                <a:ea typeface="Calibri" panose="020F0502020204030204" pitchFamily="34" charset="0"/>
                <a:cs typeface="Times New Roman" panose="02020603050405020304" pitchFamily="18" charset="0"/>
              </a:rPr>
              <a:t>Atbalsta apjoms vispārējām izmaksām pret kopējām investīcijām – 1,5%</a:t>
            </a:r>
            <a:endParaRPr lang="lv-LV" dirty="0">
              <a:latin typeface="Calibri" panose="020F0502020204030204" pitchFamily="34" charset="0"/>
              <a:ea typeface="Calibri" panose="020F0502020204030204" pitchFamily="34" charset="0"/>
              <a:cs typeface="Times New Roman" panose="02020603050405020304" pitchFamily="18" charset="0"/>
            </a:endParaRPr>
          </a:p>
        </p:txBody>
      </p:sp>
      <p:sp>
        <p:nvSpPr>
          <p:cNvPr id="40" name="Taisnstūris: ar noapaļotiem stūriem 39">
            <a:extLst>
              <a:ext uri="{FF2B5EF4-FFF2-40B4-BE49-F238E27FC236}">
                <a16:creationId xmlns:a16="http://schemas.microsoft.com/office/drawing/2014/main" id="{6806D8DC-0E87-4A63-9816-1791C4FC60A6}"/>
              </a:ext>
            </a:extLst>
          </p:cNvPr>
          <p:cNvSpPr/>
          <p:nvPr/>
        </p:nvSpPr>
        <p:spPr>
          <a:xfrm>
            <a:off x="7966661" y="3022599"/>
            <a:ext cx="3170583" cy="154834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TextBox 40">
            <a:extLst>
              <a:ext uri="{FF2B5EF4-FFF2-40B4-BE49-F238E27FC236}">
                <a16:creationId xmlns:a16="http://schemas.microsoft.com/office/drawing/2014/main" id="{4F125EA2-BA3F-4DB0-BC58-16327471D479}"/>
              </a:ext>
            </a:extLst>
          </p:cNvPr>
          <p:cNvSpPr txBox="1"/>
          <p:nvPr/>
        </p:nvSpPr>
        <p:spPr>
          <a:xfrm>
            <a:off x="8062918" y="3294502"/>
            <a:ext cx="3170583" cy="923330"/>
          </a:xfrm>
          <a:prstGeom prst="rect">
            <a:avLst/>
          </a:prstGeom>
          <a:noFill/>
        </p:spPr>
        <p:txBody>
          <a:bodyPr wrap="square">
            <a:spAutoFit/>
          </a:bodyPr>
          <a:lstStyle/>
          <a:p>
            <a:pPr algn="ctr"/>
            <a:r>
              <a:rPr lang="lv-LV" i="1" dirty="0">
                <a:latin typeface="Calibri" panose="020F0502020204030204" pitchFamily="34" charset="0"/>
                <a:ea typeface="Calibri" panose="020F0502020204030204" pitchFamily="34" charset="0"/>
                <a:cs typeface="Times New Roman" panose="02020603050405020304" pitchFamily="18" charset="0"/>
              </a:rPr>
              <a:t>Maksimāli ierobežotā summa vispārējām izmaksām</a:t>
            </a:r>
          </a:p>
          <a:p>
            <a:pPr algn="ctr"/>
            <a:r>
              <a:rPr lang="lv-LV" b="1" i="1" dirty="0">
                <a:latin typeface="Calibri" panose="020F0502020204030204" pitchFamily="34" charset="0"/>
                <a:ea typeface="Calibri" panose="020F0502020204030204" pitchFamily="34" charset="0"/>
                <a:cs typeface="Times New Roman" panose="02020603050405020304" pitchFamily="18" charset="0"/>
              </a:rPr>
              <a:t>5650 EUR</a:t>
            </a:r>
            <a:endParaRPr lang="lv-LV"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2" name="Bultiņa: pa labi 41">
            <a:extLst>
              <a:ext uri="{FF2B5EF4-FFF2-40B4-BE49-F238E27FC236}">
                <a16:creationId xmlns:a16="http://schemas.microsoft.com/office/drawing/2014/main" id="{CE3DB01E-0102-47B1-8024-43ED203ECEED}"/>
              </a:ext>
            </a:extLst>
          </p:cNvPr>
          <p:cNvSpPr/>
          <p:nvPr/>
        </p:nvSpPr>
        <p:spPr>
          <a:xfrm>
            <a:off x="3805001" y="3375709"/>
            <a:ext cx="255323" cy="84212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Bultiņa: pa labi 42">
            <a:extLst>
              <a:ext uri="{FF2B5EF4-FFF2-40B4-BE49-F238E27FC236}">
                <a16:creationId xmlns:a16="http://schemas.microsoft.com/office/drawing/2014/main" id="{9CBF81D6-063C-4C58-971D-897607A92661}"/>
              </a:ext>
            </a:extLst>
          </p:cNvPr>
          <p:cNvSpPr/>
          <p:nvPr/>
        </p:nvSpPr>
        <p:spPr>
          <a:xfrm>
            <a:off x="7614915" y="3375709"/>
            <a:ext cx="255323" cy="84212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4" name="Picture 4" descr="Farm Barn Outline Icon. Linear Style Sign For Mobile Concept And Web  Design. Farm Building Simple Line Vector Icon. Symbol, Logo Illustration.  Pixel Perfect Vector Graphics Royalty Free Cliparts, Vectors, And Stock">
            <a:extLst>
              <a:ext uri="{FF2B5EF4-FFF2-40B4-BE49-F238E27FC236}">
                <a16:creationId xmlns:a16="http://schemas.microsoft.com/office/drawing/2014/main" id="{C341B1DF-3952-46EC-9EAD-4DB1B8E4553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84" t="25941" r="25141" b="24349"/>
          <a:stretch/>
        </p:blipFill>
        <p:spPr bwMode="auto">
          <a:xfrm>
            <a:off x="676222" y="2799828"/>
            <a:ext cx="602749" cy="586637"/>
          </a:xfrm>
          <a:prstGeom prst="rect">
            <a:avLst/>
          </a:prstGeom>
          <a:noFill/>
          <a:extLst>
            <a:ext uri="{909E8E84-426E-40DD-AFC4-6F175D3DCCD1}">
              <a14:hiddenFill xmlns:a14="http://schemas.microsoft.com/office/drawing/2010/main">
                <a:solidFill>
                  <a:srgbClr val="FFFFFF"/>
                </a:solidFill>
              </a14:hiddenFill>
            </a:ext>
          </a:extLst>
        </p:spPr>
      </p:pic>
      <p:sp>
        <p:nvSpPr>
          <p:cNvPr id="45" name="Pluszīme 44">
            <a:extLst>
              <a:ext uri="{FF2B5EF4-FFF2-40B4-BE49-F238E27FC236}">
                <a16:creationId xmlns:a16="http://schemas.microsoft.com/office/drawing/2014/main" id="{406CA7C8-E47D-4E06-894D-2A9683E4C975}"/>
              </a:ext>
            </a:extLst>
          </p:cNvPr>
          <p:cNvSpPr/>
          <p:nvPr/>
        </p:nvSpPr>
        <p:spPr>
          <a:xfrm>
            <a:off x="9193901" y="2529756"/>
            <a:ext cx="716103" cy="664185"/>
          </a:xfrm>
          <a:prstGeom prst="mathPlu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6" name="Bultiņa: uz leju 45">
            <a:extLst>
              <a:ext uri="{FF2B5EF4-FFF2-40B4-BE49-F238E27FC236}">
                <a16:creationId xmlns:a16="http://schemas.microsoft.com/office/drawing/2014/main" id="{8D9E313B-E131-4EE4-B655-CDFF777376E8}"/>
              </a:ext>
            </a:extLst>
          </p:cNvPr>
          <p:cNvSpPr/>
          <p:nvPr/>
        </p:nvSpPr>
        <p:spPr>
          <a:xfrm>
            <a:off x="7984320" y="4601297"/>
            <a:ext cx="1083365" cy="454919"/>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7" name="Taisnstūris: ar noapaļotiem stūriem 46">
            <a:extLst>
              <a:ext uri="{FF2B5EF4-FFF2-40B4-BE49-F238E27FC236}">
                <a16:creationId xmlns:a16="http://schemas.microsoft.com/office/drawing/2014/main" id="{4161E984-E602-4E60-AB4C-6D548C0EB645}"/>
              </a:ext>
            </a:extLst>
          </p:cNvPr>
          <p:cNvSpPr/>
          <p:nvPr/>
        </p:nvSpPr>
        <p:spPr>
          <a:xfrm>
            <a:off x="5938468" y="5032060"/>
            <a:ext cx="3170583" cy="154834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9" name="TextBox 48">
            <a:extLst>
              <a:ext uri="{FF2B5EF4-FFF2-40B4-BE49-F238E27FC236}">
                <a16:creationId xmlns:a16="http://schemas.microsoft.com/office/drawing/2014/main" id="{74CEE98E-23AE-4A25-95A2-156FA1112531}"/>
              </a:ext>
            </a:extLst>
          </p:cNvPr>
          <p:cNvSpPr txBox="1"/>
          <p:nvPr/>
        </p:nvSpPr>
        <p:spPr>
          <a:xfrm>
            <a:off x="5938468" y="5111769"/>
            <a:ext cx="3170583" cy="1477328"/>
          </a:xfrm>
          <a:prstGeom prst="rect">
            <a:avLst/>
          </a:prstGeom>
          <a:noFill/>
        </p:spPr>
        <p:txBody>
          <a:bodyPr wrap="square">
            <a:spAutoFit/>
          </a:bodyPr>
          <a:lstStyle/>
          <a:p>
            <a:pPr algn="ctr"/>
            <a:r>
              <a:rPr lang="lv-LV" i="1" dirty="0">
                <a:latin typeface="Calibri" panose="020F0502020204030204" pitchFamily="34" charset="0"/>
                <a:ea typeface="Calibri" panose="020F0502020204030204" pitchFamily="34" charset="0"/>
                <a:cs typeface="Times New Roman" panose="02020603050405020304" pitchFamily="18" charset="0"/>
              </a:rPr>
              <a:t>Maksimāli ierobežotā summa projekta pieteikumam un vispārējām izmaksām, ko iespējams saņemt</a:t>
            </a:r>
          </a:p>
          <a:p>
            <a:pPr algn="ctr"/>
            <a:r>
              <a:rPr lang="lv-LV" b="1" i="1" dirty="0">
                <a:latin typeface="Calibri" panose="020F0502020204030204" pitchFamily="34" charset="0"/>
                <a:ea typeface="Calibri" panose="020F0502020204030204" pitchFamily="34" charset="0"/>
                <a:cs typeface="Times New Roman" panose="02020603050405020304" pitchFamily="18" charset="0"/>
              </a:rPr>
              <a:t>9000 EUR</a:t>
            </a:r>
            <a:endParaRPr lang="lv-LV"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6681931-2A7D-42C4-9F80-17C9045F1CF2}"/>
              </a:ext>
            </a:extLst>
          </p:cNvPr>
          <p:cNvSpPr txBox="1"/>
          <p:nvPr/>
        </p:nvSpPr>
        <p:spPr>
          <a:xfrm>
            <a:off x="4470400" y="358185"/>
            <a:ext cx="5247334" cy="584775"/>
          </a:xfrm>
          <a:prstGeom prst="rect">
            <a:avLst/>
          </a:prstGeom>
          <a:noFill/>
        </p:spPr>
        <p:txBody>
          <a:bodyPr wrap="none" rtlCol="0">
            <a:spAutoFit/>
          </a:bodyPr>
          <a:lstStyle/>
          <a:p>
            <a:r>
              <a:rPr lang="lv-LV" sz="3200" b="1" dirty="0"/>
              <a:t>Vienkāršoto izmaksu aprēķins</a:t>
            </a:r>
          </a:p>
        </p:txBody>
      </p:sp>
    </p:spTree>
    <p:extLst>
      <p:ext uri="{BB962C8B-B14F-4D97-AF65-F5344CB8AC3E}">
        <p14:creationId xmlns:p14="http://schemas.microsoft.com/office/powerpoint/2010/main" val="244913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8D68-5E0D-405B-84F9-2347D1F236ED}"/>
              </a:ext>
            </a:extLst>
          </p:cNvPr>
          <p:cNvSpPr>
            <a:spLocks noGrp="1"/>
          </p:cNvSpPr>
          <p:nvPr>
            <p:ph type="title"/>
          </p:nvPr>
        </p:nvSpPr>
        <p:spPr/>
        <p:txBody>
          <a:bodyPr/>
          <a:lstStyle/>
          <a:p>
            <a:r>
              <a:rPr lang="lv-LV" dirty="0"/>
              <a:t>Pieteikšanās un dokumenti</a:t>
            </a:r>
            <a:endParaRPr lang="en-US" dirty="0"/>
          </a:p>
        </p:txBody>
      </p:sp>
      <p:sp>
        <p:nvSpPr>
          <p:cNvPr id="3" name="Content Placeholder 2">
            <a:extLst>
              <a:ext uri="{FF2B5EF4-FFF2-40B4-BE49-F238E27FC236}">
                <a16:creationId xmlns:a16="http://schemas.microsoft.com/office/drawing/2014/main" id="{5BBE43C7-F715-4825-BFED-AACD99398132}"/>
              </a:ext>
            </a:extLst>
          </p:cNvPr>
          <p:cNvSpPr>
            <a:spLocks noGrp="1"/>
          </p:cNvSpPr>
          <p:nvPr>
            <p:ph idx="1"/>
          </p:nvPr>
        </p:nvSpPr>
        <p:spPr>
          <a:xfrm>
            <a:off x="508000" y="1295401"/>
            <a:ext cx="11176000" cy="5080000"/>
          </a:xfrm>
        </p:spPr>
        <p:txBody>
          <a:bodyPr>
            <a:normAutofit/>
          </a:bodyPr>
          <a:lstStyle/>
          <a:p>
            <a:pPr marL="0" indent="0">
              <a:buNone/>
            </a:pPr>
            <a:r>
              <a:rPr lang="lv-LV" sz="2400" dirty="0"/>
              <a:t>Projektu iesniegšana EPS - a</a:t>
            </a:r>
            <a:r>
              <a:rPr lang="lv-LV" sz="2400" dirty="0">
                <a:latin typeface="Verdana" panose="020B0604030504040204" pitchFamily="34" charset="0"/>
                <a:ea typeface="Verdana" panose="020B0604030504040204" pitchFamily="34" charset="0"/>
              </a:rPr>
              <a:t>utomātiski aizpildītas sadaļas ar LAD pieejamo informāciju. Projektus var gatavot, bet iesniegšana no </a:t>
            </a:r>
            <a:r>
              <a:rPr lang="lv-LV" sz="2400" b="1" dirty="0"/>
              <a:t>15</a:t>
            </a:r>
            <a:r>
              <a:rPr lang="lv-LV" sz="2400" b="1" dirty="0">
                <a:latin typeface="Verdana" panose="020B0604030504040204" pitchFamily="34" charset="0"/>
                <a:ea typeface="Verdana" panose="020B0604030504040204" pitchFamily="34" charset="0"/>
              </a:rPr>
              <a:t>.05.2025.</a:t>
            </a:r>
          </a:p>
          <a:p>
            <a:pPr marL="0" indent="0">
              <a:buNone/>
            </a:pPr>
            <a:r>
              <a:rPr lang="lv-LV" sz="2400" b="1" dirty="0">
                <a:latin typeface="Verdana" panose="020B0604030504040204" pitchFamily="34" charset="0"/>
                <a:ea typeface="Verdana" panose="020B0604030504040204" pitchFamily="34" charset="0"/>
              </a:rPr>
              <a:t>Ar projektu iesniedzamie dokumenti:</a:t>
            </a:r>
          </a:p>
          <a:p>
            <a:r>
              <a:rPr lang="lv-LV" sz="2400" dirty="0"/>
              <a:t>Ilgtermiņa nomas līgumi (</a:t>
            </a:r>
            <a:r>
              <a:rPr lang="lv-LV" sz="2400" i="1" dirty="0"/>
              <a:t>ja nomas tiesības</a:t>
            </a:r>
            <a:r>
              <a:rPr lang="lv-LV" sz="2400" dirty="0"/>
              <a:t>);</a:t>
            </a:r>
          </a:p>
          <a:p>
            <a:r>
              <a:rPr lang="lv-LV" sz="2400" dirty="0"/>
              <a:t>Klienta izstrādāts </a:t>
            </a:r>
            <a:r>
              <a:rPr lang="lv-LV" sz="2400" dirty="0" err="1"/>
              <a:t>biodrošības</a:t>
            </a:r>
            <a:r>
              <a:rPr lang="lv-LV" sz="2400" dirty="0"/>
              <a:t> plāns, kas saskaņots PVD;</a:t>
            </a:r>
          </a:p>
          <a:p>
            <a:r>
              <a:rPr lang="lv-LV" sz="2400" dirty="0"/>
              <a:t>Atbalsta pretendenta deklarācija (</a:t>
            </a:r>
            <a:r>
              <a:rPr lang="lv-LV" sz="2400" i="1" dirty="0"/>
              <a:t>ja iesniedz konsultants</a:t>
            </a:r>
            <a:r>
              <a:rPr lang="lv-LV" sz="2400" dirty="0"/>
              <a:t>).</a:t>
            </a:r>
          </a:p>
          <a:p>
            <a:pPr marL="0" indent="0">
              <a:buNone/>
            </a:pPr>
            <a:r>
              <a:rPr lang="lv-LV" sz="2400" b="1" dirty="0"/>
              <a:t>Būvniecības un iepirkuma dokumenti –</a:t>
            </a:r>
            <a:r>
              <a:rPr lang="lv-LV" sz="2400" dirty="0"/>
              <a:t> ar projektu vai 6 mēnešu laikā.</a:t>
            </a:r>
          </a:p>
          <a:p>
            <a:pPr marL="0" indent="0">
              <a:buNone/>
            </a:pPr>
            <a:endParaRPr lang="en-US" sz="2400" b="1" dirty="0">
              <a:solidFill>
                <a:schemeClr val="accent1">
                  <a:lumMod val="75000"/>
                </a:schemeClr>
              </a:solidFill>
            </a:endParaRPr>
          </a:p>
        </p:txBody>
      </p:sp>
    </p:spTree>
    <p:extLst>
      <p:ext uri="{BB962C8B-B14F-4D97-AF65-F5344CB8AC3E}">
        <p14:creationId xmlns:p14="http://schemas.microsoft.com/office/powerpoint/2010/main" val="104864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2173-0A8A-CECD-C856-3D68F33032B2}"/>
              </a:ext>
            </a:extLst>
          </p:cNvPr>
          <p:cNvSpPr>
            <a:spLocks noGrp="1"/>
          </p:cNvSpPr>
          <p:nvPr>
            <p:ph type="title"/>
          </p:nvPr>
        </p:nvSpPr>
        <p:spPr>
          <a:xfrm>
            <a:off x="4198088" y="3937665"/>
            <a:ext cx="10515600" cy="1325563"/>
          </a:xfrm>
        </p:spPr>
        <p:txBody>
          <a:bodyPr/>
          <a:lstStyle/>
          <a:p>
            <a:r>
              <a:rPr lang="lv-LV" dirty="0"/>
              <a:t>Paldies par uzmanību!</a:t>
            </a:r>
          </a:p>
        </p:txBody>
      </p:sp>
    </p:spTree>
    <p:extLst>
      <p:ext uri="{BB962C8B-B14F-4D97-AF65-F5344CB8AC3E}">
        <p14:creationId xmlns:p14="http://schemas.microsoft.com/office/powerpoint/2010/main" val="333371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F7C9-D4BD-B97D-E77F-4411AE3A3C82}"/>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D16B254B-34B2-A5C8-1472-64E1E7F2E21E}"/>
              </a:ext>
            </a:extLst>
          </p:cNvPr>
          <p:cNvSpPr>
            <a:spLocks noGrp="1"/>
          </p:cNvSpPr>
          <p:nvPr>
            <p:ph type="title"/>
          </p:nvPr>
        </p:nvSpPr>
        <p:spPr/>
        <p:txBody>
          <a:bodyPr/>
          <a:lstStyle/>
          <a:p>
            <a:pPr algn="ctr"/>
            <a:r>
              <a:rPr lang="lv-LV" dirty="0"/>
              <a:t>Investīciju projektu iesniegšanas kārta</a:t>
            </a:r>
            <a:endParaRPr lang="en-US" dirty="0"/>
          </a:p>
        </p:txBody>
      </p:sp>
      <p:sp>
        <p:nvSpPr>
          <p:cNvPr id="3" name="Satura vietturis 2">
            <a:extLst>
              <a:ext uri="{FF2B5EF4-FFF2-40B4-BE49-F238E27FC236}">
                <a16:creationId xmlns:a16="http://schemas.microsoft.com/office/drawing/2014/main" id="{DB50727B-E9EA-2B4B-BD79-0C462AFF4BE6}"/>
              </a:ext>
            </a:extLst>
          </p:cNvPr>
          <p:cNvSpPr>
            <a:spLocks noGrp="1"/>
          </p:cNvSpPr>
          <p:nvPr>
            <p:ph idx="1"/>
          </p:nvPr>
        </p:nvSpPr>
        <p:spPr/>
        <p:txBody>
          <a:bodyPr>
            <a:normAutofit/>
          </a:bodyPr>
          <a:lstStyle/>
          <a:p>
            <a:pPr marL="0" indent="0">
              <a:buNone/>
            </a:pPr>
            <a:r>
              <a:rPr lang="lv-LV" b="1" i="0" dirty="0">
                <a:solidFill>
                  <a:srgbClr val="1C1C1C"/>
                </a:solidFill>
                <a:effectLst/>
                <a:latin typeface="PT Serif" panose="020A0603040505020204" pitchFamily="18" charset="-70"/>
              </a:rPr>
              <a:t>Kopējās lauksaimniecības politikas stratēģiskā plāna 2023.-2027.gadam intervences</a:t>
            </a:r>
          </a:p>
          <a:p>
            <a:pPr marL="0" indent="0">
              <a:buNone/>
            </a:pPr>
            <a:endParaRPr lang="lv-LV" dirty="0">
              <a:latin typeface="Segoe UI" panose="020B0502040204020203" pitchFamily="34" charset="0"/>
              <a:cs typeface="Segoe UI" panose="020B0502040204020203" pitchFamily="34" charset="0"/>
            </a:endParaRPr>
          </a:p>
          <a:p>
            <a:pPr marL="0" indent="0">
              <a:buNone/>
            </a:pPr>
            <a:r>
              <a:rPr lang="lv-LV" dirty="0">
                <a:latin typeface="Segoe UI" panose="020B0502040204020203" pitchFamily="34" charset="0"/>
                <a:cs typeface="Segoe UI" panose="020B0502040204020203" pitchFamily="34" charset="0"/>
              </a:rPr>
              <a:t>Projektu iesniegšana - </a:t>
            </a:r>
            <a:r>
              <a:rPr lang="lv-LV" b="1" dirty="0">
                <a:latin typeface="Segoe UI" panose="020B0502040204020203" pitchFamily="34" charset="0"/>
                <a:cs typeface="Segoe UI" panose="020B0502040204020203" pitchFamily="34" charset="0"/>
              </a:rPr>
              <a:t>15. maija līdz 16. jūnijam.</a:t>
            </a:r>
          </a:p>
          <a:p>
            <a:pPr marL="0" indent="0">
              <a:buNone/>
            </a:pPr>
            <a:r>
              <a:rPr lang="lv-LV" b="1" dirty="0">
                <a:latin typeface="Segoe UI" panose="020B0502040204020203" pitchFamily="34" charset="0"/>
                <a:cs typeface="Segoe UI" panose="020B0502040204020203" pitchFamily="34" charset="0"/>
              </a:rPr>
              <a:t>Finansējums:</a:t>
            </a:r>
          </a:p>
          <a:p>
            <a:pPr marL="0" indent="0">
              <a:buNone/>
            </a:pPr>
            <a:r>
              <a:rPr lang="lv-LV" b="0" i="0" dirty="0">
                <a:solidFill>
                  <a:srgbClr val="333333"/>
                </a:solidFill>
                <a:effectLst/>
                <a:latin typeface="PT Serif" panose="020A0603040505020204" pitchFamily="18" charset="-70"/>
                <a:sym typeface="Wingdings" panose="05000000000000000000" pitchFamily="2" charset="2"/>
              </a:rPr>
              <a:t></a:t>
            </a:r>
            <a:r>
              <a:rPr lang="lv-LV" b="0" i="0" dirty="0">
                <a:solidFill>
                  <a:srgbClr val="333333"/>
                </a:solidFill>
                <a:effectLst/>
                <a:latin typeface="PT Serif" panose="020A0603040505020204" pitchFamily="18" charset="-70"/>
              </a:rPr>
              <a:t>LA 4.1.3.  « Atbalsts ieguldījumiem lauksaimniecības dzīvnieku labturības uzlabošanai un </a:t>
            </a:r>
            <a:r>
              <a:rPr lang="lv-LV" b="0" i="0" dirty="0" err="1">
                <a:solidFill>
                  <a:srgbClr val="333333"/>
                </a:solidFill>
                <a:effectLst/>
                <a:latin typeface="PT Serif" panose="020A0603040505020204" pitchFamily="18" charset="-70"/>
              </a:rPr>
              <a:t>biodrošības</a:t>
            </a:r>
            <a:r>
              <a:rPr lang="lv-LV" b="0" i="0" dirty="0">
                <a:solidFill>
                  <a:srgbClr val="333333"/>
                </a:solidFill>
                <a:effectLst/>
                <a:latin typeface="PT Serif" panose="020A0603040505020204" pitchFamily="18" charset="-70"/>
              </a:rPr>
              <a:t> pasākumu īstenošanai» </a:t>
            </a:r>
            <a:r>
              <a:rPr lang="lv-LV" b="1" i="0" u="sng" dirty="0" err="1">
                <a:solidFill>
                  <a:srgbClr val="333333"/>
                </a:solidFill>
                <a:effectLst/>
                <a:latin typeface="PT Serif" panose="020A0603040505020204" pitchFamily="18" charset="-70"/>
              </a:rPr>
              <a:t>biodrošības</a:t>
            </a:r>
            <a:r>
              <a:rPr lang="lv-LV" b="1" i="0" u="sng" dirty="0">
                <a:solidFill>
                  <a:srgbClr val="333333"/>
                </a:solidFill>
                <a:effectLst/>
                <a:latin typeface="PT Serif" panose="020A0603040505020204" pitchFamily="18" charset="-70"/>
              </a:rPr>
              <a:t> pasākumu īstenošanai </a:t>
            </a:r>
            <a:r>
              <a:rPr lang="lv-LV" b="1" i="0" dirty="0">
                <a:solidFill>
                  <a:srgbClr val="333333"/>
                </a:solidFill>
                <a:effectLst/>
                <a:latin typeface="PT Serif" panose="020A0603040505020204" pitchFamily="18" charset="-70"/>
              </a:rPr>
              <a:t>liellopu, aitu un kazu saimniecībās</a:t>
            </a:r>
            <a:r>
              <a:rPr lang="lv-LV" b="0" i="0" dirty="0">
                <a:solidFill>
                  <a:srgbClr val="333333"/>
                </a:solidFill>
                <a:effectLst/>
                <a:latin typeface="PT Serif" panose="020A0603040505020204" pitchFamily="18" charset="-70"/>
              </a:rPr>
              <a:t>  -</a:t>
            </a:r>
            <a:r>
              <a:rPr lang="lv-LV" b="1" i="0" dirty="0">
                <a:solidFill>
                  <a:srgbClr val="333333"/>
                </a:solidFill>
                <a:effectLst/>
                <a:latin typeface="PT Serif" panose="020A0603040505020204" pitchFamily="18" charset="-70"/>
              </a:rPr>
              <a:t> 2 000 000 </a:t>
            </a:r>
            <a:r>
              <a:rPr lang="lv-LV" b="1" dirty="0">
                <a:solidFill>
                  <a:srgbClr val="333333"/>
                </a:solidFill>
                <a:latin typeface="PT Serif" panose="020A0603040505020204" pitchFamily="18" charset="-70"/>
              </a:rPr>
              <a:t>EUR</a:t>
            </a:r>
            <a:endParaRPr lang="lv-LV"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9528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9C3F41-9A0C-1DB5-9F68-BCA42A7B4467}"/>
              </a:ext>
            </a:extLst>
          </p:cNvPr>
          <p:cNvSpPr txBox="1">
            <a:spLocks/>
          </p:cNvSpPr>
          <p:nvPr/>
        </p:nvSpPr>
        <p:spPr>
          <a:xfrm>
            <a:off x="1452562" y="-151425"/>
            <a:ext cx="9286875" cy="11731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dirty="0">
                <a:solidFill>
                  <a:srgbClr val="3E1E1F"/>
                </a:solidFill>
                <a:latin typeface="Segoe UI"/>
                <a:ea typeface="+mn-lt"/>
                <a:cs typeface="+mn-lt"/>
              </a:rPr>
              <a:t>Projektu iesniegumu pieņemšanas 2.kārta investīcijās</a:t>
            </a:r>
          </a:p>
        </p:txBody>
      </p:sp>
      <p:sp>
        <p:nvSpPr>
          <p:cNvPr id="8" name="Content Placeholder 2">
            <a:extLst>
              <a:ext uri="{FF2B5EF4-FFF2-40B4-BE49-F238E27FC236}">
                <a16:creationId xmlns:a16="http://schemas.microsoft.com/office/drawing/2014/main" id="{34BD4B7A-6378-941B-CE2C-87E41BD07525}"/>
              </a:ext>
            </a:extLst>
          </p:cNvPr>
          <p:cNvSpPr txBox="1">
            <a:spLocks/>
          </p:cNvSpPr>
          <p:nvPr/>
        </p:nvSpPr>
        <p:spPr>
          <a:xfrm>
            <a:off x="438150" y="894886"/>
            <a:ext cx="11620500" cy="537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lv-LV" b="1" dirty="0">
                <a:latin typeface="Segoe UI" panose="020B0502040204020203" pitchFamily="34" charset="0"/>
                <a:cs typeface="Segoe UI" panose="020B0502040204020203" pitchFamily="34" charset="0"/>
              </a:rPr>
              <a:t>Attiecināmo izmaksu maksimālais apjoms</a:t>
            </a:r>
          </a:p>
          <a:p>
            <a:pPr>
              <a:spcBef>
                <a:spcPts val="1800"/>
              </a:spcBef>
            </a:pPr>
            <a:endParaRPr lang="lv-LV" sz="3900" b="1" dirty="0">
              <a:latin typeface="Segoe UI" panose="020B0502040204020203" pitchFamily="34" charset="0"/>
              <a:cs typeface="Segoe UI" panose="020B0502040204020203" pitchFamily="34" charset="0"/>
            </a:endParaRPr>
          </a:p>
          <a:p>
            <a:endParaRPr lang="lv-LV" sz="3600" dirty="0">
              <a:latin typeface="Segoe UI" panose="020B0502040204020203" pitchFamily="34" charset="0"/>
              <a:cs typeface="Segoe UI" panose="020B0502040204020203" pitchFamily="34" charset="0"/>
            </a:endParaRPr>
          </a:p>
          <a:p>
            <a:endParaRPr lang="lv-LV" sz="4300" b="1" dirty="0">
              <a:latin typeface="Segoe UI" panose="020B0502040204020203" pitchFamily="34" charset="0"/>
              <a:cs typeface="Segoe UI" panose="020B0502040204020203" pitchFamily="34" charset="0"/>
              <a:sym typeface="Wingdings" panose="05000000000000000000" pitchFamily="2" charset="2"/>
            </a:endParaRPr>
          </a:p>
          <a:p>
            <a:endParaRPr lang="lv-LV" sz="4300" b="1" dirty="0">
              <a:latin typeface="Segoe UI" panose="020B0502040204020203" pitchFamily="34" charset="0"/>
              <a:cs typeface="Segoe UI" panose="020B0502040204020203" pitchFamily="34" charset="0"/>
              <a:sym typeface="Wingdings" panose="05000000000000000000" pitchFamily="2" charset="2"/>
            </a:endParaRPr>
          </a:p>
          <a:p>
            <a:endParaRPr lang="lv-LV" sz="4300" b="1" dirty="0">
              <a:latin typeface="Segoe UI" panose="020B0502040204020203" pitchFamily="34" charset="0"/>
              <a:cs typeface="Segoe UI" panose="020B0502040204020203" pitchFamily="34" charset="0"/>
              <a:sym typeface="Wingdings" panose="05000000000000000000" pitchFamily="2" charset="2"/>
            </a:endParaRPr>
          </a:p>
          <a:p>
            <a:endParaRPr lang="lv-LV" sz="4300" b="1" dirty="0">
              <a:latin typeface="Segoe UI" panose="020B0502040204020203" pitchFamily="34" charset="0"/>
              <a:cs typeface="Segoe UI" panose="020B0502040204020203" pitchFamily="34" charset="0"/>
              <a:sym typeface="Wingdings" panose="05000000000000000000" pitchFamily="2" charset="2"/>
            </a:endParaRPr>
          </a:p>
        </p:txBody>
      </p:sp>
      <p:graphicFrame>
        <p:nvGraphicFramePr>
          <p:cNvPr id="9" name="Table 8">
            <a:extLst>
              <a:ext uri="{FF2B5EF4-FFF2-40B4-BE49-F238E27FC236}">
                <a16:creationId xmlns:a16="http://schemas.microsoft.com/office/drawing/2014/main" id="{6FD65C0A-6E2A-0BA3-1DE3-E600BFC4F71D}"/>
              </a:ext>
            </a:extLst>
          </p:cNvPr>
          <p:cNvGraphicFramePr>
            <a:graphicFrameLocks noGrp="1"/>
          </p:cNvGraphicFramePr>
          <p:nvPr>
            <p:extLst>
              <p:ext uri="{D42A27DB-BD31-4B8C-83A1-F6EECF244321}">
                <p14:modId xmlns:p14="http://schemas.microsoft.com/office/powerpoint/2010/main" val="2146917940"/>
              </p:ext>
            </p:extLst>
          </p:nvPr>
        </p:nvGraphicFramePr>
        <p:xfrm>
          <a:off x="262209" y="1382467"/>
          <a:ext cx="11201400" cy="2926080"/>
        </p:xfrm>
        <a:graphic>
          <a:graphicData uri="http://schemas.openxmlformats.org/drawingml/2006/table">
            <a:tbl>
              <a:tblPr firstRow="1" bandRow="1">
                <a:tableStyleId>{5C22544A-7EE6-4342-B048-85BDC9FD1C3A}</a:tableStyleId>
              </a:tblPr>
              <a:tblGrid>
                <a:gridCol w="3805428">
                  <a:extLst>
                    <a:ext uri="{9D8B030D-6E8A-4147-A177-3AD203B41FA5}">
                      <a16:colId xmlns:a16="http://schemas.microsoft.com/office/drawing/2014/main" val="1099487182"/>
                    </a:ext>
                  </a:extLst>
                </a:gridCol>
                <a:gridCol w="7395972">
                  <a:extLst>
                    <a:ext uri="{9D8B030D-6E8A-4147-A177-3AD203B41FA5}">
                      <a16:colId xmlns:a16="http://schemas.microsoft.com/office/drawing/2014/main" val="752936213"/>
                    </a:ext>
                  </a:extLst>
                </a:gridCol>
              </a:tblGrid>
              <a:tr h="370840">
                <a:tc>
                  <a:txBody>
                    <a:bodyPr/>
                    <a:lstStyle/>
                    <a:p>
                      <a:pPr algn="ctr"/>
                      <a:r>
                        <a:rPr lang="lv-LV">
                          <a:solidFill>
                            <a:schemeClr val="tx1"/>
                          </a:solidFill>
                          <a:latin typeface="Segoe UI "/>
                        </a:rPr>
                        <a:t>Saimniecību grupa</a:t>
                      </a:r>
                    </a:p>
                  </a:txBody>
                  <a:tcPr anchor="ctr">
                    <a:solidFill>
                      <a:srgbClr val="CFC0B6"/>
                    </a:solidFill>
                  </a:tcPr>
                </a:tc>
                <a:tc>
                  <a:txBody>
                    <a:bodyPr/>
                    <a:lstStyle/>
                    <a:p>
                      <a:pPr algn="ctr"/>
                      <a:r>
                        <a:rPr lang="lv-LV" dirty="0">
                          <a:solidFill>
                            <a:schemeClr val="tx1"/>
                          </a:solidFill>
                          <a:latin typeface="Segoe UI "/>
                        </a:rPr>
                        <a:t>Attiecināmo izmaksu maksimālais apjoms (vairākās intervencēs kopā), neņemot vērā pārejas periodā saņemto atbalstu LA4.1.3 un LA4.1.4. </a:t>
                      </a:r>
                    </a:p>
                  </a:txBody>
                  <a:tcPr>
                    <a:solidFill>
                      <a:srgbClr val="CFC0B6"/>
                    </a:solidFill>
                  </a:tcPr>
                </a:tc>
                <a:extLst>
                  <a:ext uri="{0D108BD9-81ED-4DB2-BD59-A6C34878D82A}">
                    <a16:rowId xmlns:a16="http://schemas.microsoft.com/office/drawing/2014/main" val="2263810953"/>
                  </a:ext>
                </a:extLst>
              </a:tr>
              <a:tr h="370840">
                <a:tc>
                  <a:txBody>
                    <a:bodyPr/>
                    <a:lstStyle/>
                    <a:p>
                      <a:pPr algn="ctr"/>
                      <a:r>
                        <a:rPr lang="lv-LV" sz="2000" b="1" dirty="0">
                          <a:latin typeface="Segoe UI "/>
                        </a:rPr>
                        <a:t>Mazā –70 000 EUR</a:t>
                      </a:r>
                    </a:p>
                  </a:txBody>
                  <a:tcPr anchor="ctr">
                    <a:solidFill>
                      <a:srgbClr val="E9E0DB"/>
                    </a:solidFill>
                  </a:tcPr>
                </a:tc>
                <a:tc>
                  <a:txBody>
                    <a:bodyPr/>
                    <a:lstStyle/>
                    <a:p>
                      <a:r>
                        <a:rPr lang="lv-LV" dirty="0">
                          <a:latin typeface="Segoe UI "/>
                        </a:rPr>
                        <a:t>X 5 ieņēmumi no lauksaimniecības vidēji 3 gados, bet nepārsniedzot </a:t>
                      </a:r>
                      <a:r>
                        <a:rPr lang="lv-LV" sz="2000" b="1" dirty="0">
                          <a:latin typeface="Segoe UI "/>
                        </a:rPr>
                        <a:t>250 000 EUR</a:t>
                      </a:r>
                      <a:endParaRPr lang="lv-LV" b="1" dirty="0">
                        <a:latin typeface="Segoe UI "/>
                      </a:endParaRPr>
                    </a:p>
                  </a:txBody>
                  <a:tcPr>
                    <a:solidFill>
                      <a:srgbClr val="E9E0DB"/>
                    </a:solidFill>
                  </a:tcPr>
                </a:tc>
                <a:extLst>
                  <a:ext uri="{0D108BD9-81ED-4DB2-BD59-A6C34878D82A}">
                    <a16:rowId xmlns:a16="http://schemas.microsoft.com/office/drawing/2014/main" val="2311164206"/>
                  </a:ext>
                </a:extLst>
              </a:tr>
              <a:tr h="370840">
                <a:tc>
                  <a:txBody>
                    <a:bodyPr/>
                    <a:lstStyle/>
                    <a:p>
                      <a:pPr algn="ctr"/>
                      <a:r>
                        <a:rPr lang="lv-LV" sz="2000" b="1" dirty="0">
                          <a:latin typeface="Segoe UI "/>
                        </a:rPr>
                        <a:t>Vidējā – 350 000 EUR</a:t>
                      </a:r>
                    </a:p>
                  </a:txBody>
                  <a:tcPr anchor="ctr">
                    <a:solidFill>
                      <a:srgbClr val="E9E0DB"/>
                    </a:solidFill>
                  </a:tcPr>
                </a:tc>
                <a:tc>
                  <a:txBody>
                    <a:bodyPr/>
                    <a:lstStyle/>
                    <a:p>
                      <a:r>
                        <a:rPr lang="lv-LV">
                          <a:latin typeface="Segoe UI "/>
                        </a:rPr>
                        <a:t>X 3 ieņēmumi no lauksaimniecības vidēji 3 gados, bet nepārsniedzot </a:t>
                      </a:r>
                      <a:r>
                        <a:rPr lang="lv-LV" sz="2000" b="1">
                          <a:latin typeface="Segoe UI "/>
                        </a:rPr>
                        <a:t>500 000 EUR</a:t>
                      </a:r>
                      <a:endParaRPr lang="lv-LV" b="1">
                        <a:latin typeface="Segoe UI "/>
                      </a:endParaRPr>
                    </a:p>
                  </a:txBody>
                  <a:tcPr>
                    <a:solidFill>
                      <a:srgbClr val="E9E0DB"/>
                    </a:solidFill>
                  </a:tcPr>
                </a:tc>
                <a:extLst>
                  <a:ext uri="{0D108BD9-81ED-4DB2-BD59-A6C34878D82A}">
                    <a16:rowId xmlns:a16="http://schemas.microsoft.com/office/drawing/2014/main" val="691483206"/>
                  </a:ext>
                </a:extLst>
              </a:tr>
              <a:tr h="370840">
                <a:tc>
                  <a:txBody>
                    <a:bodyPr/>
                    <a:lstStyle/>
                    <a:p>
                      <a:pPr algn="ctr"/>
                      <a:r>
                        <a:rPr lang="lv-LV" sz="2000" b="1" dirty="0">
                          <a:latin typeface="Segoe UI "/>
                        </a:rPr>
                        <a:t>Lielā &gt;350 000 EUR</a:t>
                      </a:r>
                    </a:p>
                  </a:txBody>
                  <a:tcPr anchor="ctr">
                    <a:solidFill>
                      <a:srgbClr val="E9E0DB"/>
                    </a:solidFill>
                  </a:tcPr>
                </a:tc>
                <a:tc>
                  <a:txBody>
                    <a:bodyPr/>
                    <a:lstStyle/>
                    <a:p>
                      <a:r>
                        <a:rPr lang="lv-LV" dirty="0">
                          <a:latin typeface="Segoe UI "/>
                        </a:rPr>
                        <a:t>X 3 ieņēmumi no lauksaimniecības vidēji 3 gados, bet nepārsniedzot </a:t>
                      </a:r>
                      <a:r>
                        <a:rPr lang="lv-LV" sz="2000" b="1" dirty="0">
                          <a:latin typeface="Segoe UI "/>
                        </a:rPr>
                        <a:t>700 000 EUR</a:t>
                      </a:r>
                      <a:endParaRPr lang="lv-LV" b="1" dirty="0">
                        <a:latin typeface="Segoe UI "/>
                      </a:endParaRPr>
                    </a:p>
                  </a:txBody>
                  <a:tcPr>
                    <a:solidFill>
                      <a:srgbClr val="E9E0DB"/>
                    </a:solidFill>
                  </a:tcPr>
                </a:tc>
                <a:extLst>
                  <a:ext uri="{0D108BD9-81ED-4DB2-BD59-A6C34878D82A}">
                    <a16:rowId xmlns:a16="http://schemas.microsoft.com/office/drawing/2014/main" val="3058497490"/>
                  </a:ext>
                </a:extLst>
              </a:tr>
            </a:tbl>
          </a:graphicData>
        </a:graphic>
      </p:graphicFrame>
    </p:spTree>
    <p:extLst>
      <p:ext uri="{BB962C8B-B14F-4D97-AF65-F5344CB8AC3E}">
        <p14:creationId xmlns:p14="http://schemas.microsoft.com/office/powerpoint/2010/main" val="37762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3FB2C39-CD6A-4BDA-1410-041C98C6E61C}"/>
              </a:ext>
            </a:extLst>
          </p:cNvPr>
          <p:cNvSpPr>
            <a:spLocks noGrp="1"/>
          </p:cNvSpPr>
          <p:nvPr>
            <p:ph type="title"/>
          </p:nvPr>
        </p:nvSpPr>
        <p:spPr>
          <a:xfrm>
            <a:off x="733806" y="262324"/>
            <a:ext cx="10515600" cy="765175"/>
          </a:xfrm>
        </p:spPr>
        <p:txBody>
          <a:bodyPr/>
          <a:lstStyle/>
          <a:p>
            <a:r>
              <a:rPr lang="lv-LV" b="1" dirty="0">
                <a:solidFill>
                  <a:srgbClr val="3E1E1F"/>
                </a:solidFill>
                <a:latin typeface="Segoe UI" panose="020B0502040204020203" pitchFamily="34" charset="0"/>
                <a:cs typeface="Segoe UI" panose="020B0502040204020203" pitchFamily="34" charset="0"/>
              </a:rPr>
              <a:t>Saimniecību modernizācijas iespējas</a:t>
            </a:r>
            <a:endParaRPr lang="en-US" b="1" dirty="0">
              <a:solidFill>
                <a:srgbClr val="3E1E1F"/>
              </a:solidFill>
              <a:latin typeface="Segoe UI" panose="020B0502040204020203" pitchFamily="34" charset="0"/>
              <a:cs typeface="Segoe UI" panose="020B0502040204020203" pitchFamily="34" charset="0"/>
            </a:endParaRPr>
          </a:p>
        </p:txBody>
      </p:sp>
      <p:graphicFrame>
        <p:nvGraphicFramePr>
          <p:cNvPr id="4" name="Satura vietturis 3">
            <a:extLst>
              <a:ext uri="{FF2B5EF4-FFF2-40B4-BE49-F238E27FC236}">
                <a16:creationId xmlns:a16="http://schemas.microsoft.com/office/drawing/2014/main" id="{36623F13-E607-2DBD-5A5F-F2947CCE47DD}"/>
              </a:ext>
            </a:extLst>
          </p:cNvPr>
          <p:cNvGraphicFramePr>
            <a:graphicFrameLocks noGrp="1"/>
          </p:cNvGraphicFramePr>
          <p:nvPr>
            <p:ph idx="1"/>
            <p:extLst>
              <p:ext uri="{D42A27DB-BD31-4B8C-83A1-F6EECF244321}">
                <p14:modId xmlns:p14="http://schemas.microsoft.com/office/powerpoint/2010/main" val="1438591709"/>
              </p:ext>
            </p:extLst>
          </p:nvPr>
        </p:nvGraphicFramePr>
        <p:xfrm>
          <a:off x="359156" y="1535330"/>
          <a:ext cx="11264900" cy="4907280"/>
        </p:xfrm>
        <a:graphic>
          <a:graphicData uri="http://schemas.openxmlformats.org/drawingml/2006/table">
            <a:tbl>
              <a:tblPr firstRow="1" bandRow="1">
                <a:tableStyleId>{21E4AEA4-8DFA-4A89-87EB-49C32662AFE0}</a:tableStyleId>
              </a:tblPr>
              <a:tblGrid>
                <a:gridCol w="2424640">
                  <a:extLst>
                    <a:ext uri="{9D8B030D-6E8A-4147-A177-3AD203B41FA5}">
                      <a16:colId xmlns:a16="http://schemas.microsoft.com/office/drawing/2014/main" val="736749528"/>
                    </a:ext>
                  </a:extLst>
                </a:gridCol>
                <a:gridCol w="1685994">
                  <a:extLst>
                    <a:ext uri="{9D8B030D-6E8A-4147-A177-3AD203B41FA5}">
                      <a16:colId xmlns:a16="http://schemas.microsoft.com/office/drawing/2014/main" val="204344298"/>
                    </a:ext>
                  </a:extLst>
                </a:gridCol>
                <a:gridCol w="1685994">
                  <a:extLst>
                    <a:ext uri="{9D8B030D-6E8A-4147-A177-3AD203B41FA5}">
                      <a16:colId xmlns:a16="http://schemas.microsoft.com/office/drawing/2014/main" val="1050264790"/>
                    </a:ext>
                  </a:extLst>
                </a:gridCol>
                <a:gridCol w="1734762">
                  <a:extLst>
                    <a:ext uri="{9D8B030D-6E8A-4147-A177-3AD203B41FA5}">
                      <a16:colId xmlns:a16="http://schemas.microsoft.com/office/drawing/2014/main" val="2049085337"/>
                    </a:ext>
                  </a:extLst>
                </a:gridCol>
                <a:gridCol w="1562866">
                  <a:extLst>
                    <a:ext uri="{9D8B030D-6E8A-4147-A177-3AD203B41FA5}">
                      <a16:colId xmlns:a16="http://schemas.microsoft.com/office/drawing/2014/main" val="793394869"/>
                    </a:ext>
                  </a:extLst>
                </a:gridCol>
                <a:gridCol w="2170644">
                  <a:extLst>
                    <a:ext uri="{9D8B030D-6E8A-4147-A177-3AD203B41FA5}">
                      <a16:colId xmlns:a16="http://schemas.microsoft.com/office/drawing/2014/main" val="3748602870"/>
                    </a:ext>
                  </a:extLst>
                </a:gridCol>
              </a:tblGrid>
              <a:tr h="936615">
                <a:tc>
                  <a:txBody>
                    <a:bodyPr/>
                    <a:lstStyle/>
                    <a:p>
                      <a:pPr algn="ctr"/>
                      <a:r>
                        <a:rPr lang="lv-LV" sz="1600" dirty="0">
                          <a:latin typeface="Segoe UI" panose="020B0502040204020203" pitchFamily="34" charset="0"/>
                          <a:cs typeface="Segoe UI" panose="020B0502040204020203" pitchFamily="34" charset="0"/>
                        </a:rPr>
                        <a:t>Pasākums</a:t>
                      </a:r>
                      <a:r>
                        <a:rPr lang="lv-LV" sz="1600" baseline="0" dirty="0">
                          <a:latin typeface="Segoe UI" panose="020B0502040204020203" pitchFamily="34" charset="0"/>
                          <a:cs typeface="Segoe UI" panose="020B0502040204020203" pitchFamily="34" charset="0"/>
                        </a:rPr>
                        <a:t> (</a:t>
                      </a:r>
                      <a:r>
                        <a:rPr lang="lv-LV" sz="1600" dirty="0">
                          <a:latin typeface="Segoe UI" panose="020B0502040204020203" pitchFamily="34" charset="0"/>
                          <a:cs typeface="Segoe UI" panose="020B0502040204020203" pitchFamily="34" charset="0"/>
                        </a:rPr>
                        <a:t>Intervence)</a:t>
                      </a:r>
                      <a:endParaRPr lang="en-US" sz="1600" b="1" dirty="0">
                        <a:latin typeface="Segoe UI" panose="020B0502040204020203" pitchFamily="34" charset="0"/>
                        <a:cs typeface="Segoe UI" panose="020B0502040204020203" pitchFamily="34" charset="0"/>
                      </a:endParaRPr>
                    </a:p>
                  </a:txBody>
                  <a:tcPr anchor="ctr"/>
                </a:tc>
                <a:tc>
                  <a:txBody>
                    <a:bodyPr/>
                    <a:lstStyle/>
                    <a:p>
                      <a:pPr algn="ctr"/>
                      <a:r>
                        <a:rPr lang="lv-LV" sz="1600" dirty="0">
                          <a:latin typeface="Segoe UI" panose="020B0502040204020203" pitchFamily="34" charset="0"/>
                          <a:cs typeface="Segoe UI" panose="020B0502040204020203" pitchFamily="34" charset="0"/>
                        </a:rPr>
                        <a:t>2022.-2025. piešķirts atbalsts </a:t>
                      </a:r>
                      <a:r>
                        <a:rPr lang="lv-LV" sz="1600" u="sng" dirty="0">
                          <a:latin typeface="Segoe UI" panose="020B0502040204020203" pitchFamily="34" charset="0"/>
                          <a:cs typeface="Segoe UI" panose="020B0502040204020203" pitchFamily="34" charset="0"/>
                        </a:rPr>
                        <a:t>LAP 2014-2020</a:t>
                      </a:r>
                      <a:endParaRPr lang="en-US" sz="1600" b="1" u="sng" dirty="0">
                        <a:latin typeface="Segoe UI" panose="020B0502040204020203" pitchFamily="34" charset="0"/>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latin typeface="Segoe UI" panose="020B0502040204020203" pitchFamily="34" charset="0"/>
                          <a:cs typeface="Segoe UI" panose="020B0502040204020203" pitchFamily="34" charset="0"/>
                        </a:rPr>
                        <a:t>2024.-2025. piešķirts atbalsts </a:t>
                      </a:r>
                      <a:r>
                        <a:rPr lang="lv-LV" sz="1600" u="sng" dirty="0">
                          <a:latin typeface="Segoe UI" panose="020B0502040204020203" pitchFamily="34" charset="0"/>
                          <a:cs typeface="Segoe UI" panose="020B0502040204020203" pitchFamily="34" charset="0"/>
                        </a:rPr>
                        <a:t>KLP SP 2023-2027</a:t>
                      </a:r>
                      <a:endParaRPr lang="en-US" sz="1600" b="1" u="sng" dirty="0">
                        <a:latin typeface="Segoe UI" panose="020B0502040204020203" pitchFamily="34" charset="0"/>
                        <a:cs typeface="Segoe UI" panose="020B0502040204020203" pitchFamily="34" charset="0"/>
                      </a:endParaRPr>
                    </a:p>
                  </a:txBody>
                  <a:tcPr anchor="ctr"/>
                </a:tc>
                <a:tc>
                  <a:txBody>
                    <a:bodyPr/>
                    <a:lstStyle/>
                    <a:p>
                      <a:pPr algn="ctr">
                        <a:lnSpc>
                          <a:spcPct val="107000"/>
                        </a:lnSpc>
                        <a:spcAft>
                          <a:spcPts val="800"/>
                        </a:spcAft>
                      </a:pPr>
                      <a:r>
                        <a:rPr lang="lv-LV" sz="1600" dirty="0">
                          <a:effectLst/>
                          <a:latin typeface="Segoe UI" panose="020B0502040204020203" pitchFamily="34" charset="0"/>
                          <a:cs typeface="Segoe UI" panose="020B0502040204020203" pitchFamily="34" charset="0"/>
                        </a:rPr>
                        <a:t>Mazs </a:t>
                      </a:r>
                    </a:p>
                    <a:p>
                      <a:pPr algn="ctr">
                        <a:lnSpc>
                          <a:spcPct val="107000"/>
                        </a:lnSpc>
                        <a:spcAft>
                          <a:spcPts val="800"/>
                        </a:spcAft>
                      </a:pPr>
                      <a:r>
                        <a:rPr lang="lv-LV" sz="1600" dirty="0">
                          <a:effectLst/>
                          <a:latin typeface="Segoe UI" panose="020B0502040204020203" pitchFamily="34" charset="0"/>
                          <a:cs typeface="Segoe UI" panose="020B0502040204020203" pitchFamily="34" charset="0"/>
                        </a:rPr>
                        <a:t>4 000 - 70 000 EUR*</a:t>
                      </a:r>
                      <a:endParaRPr lang="en-US" sz="16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nchor="ctr"/>
                </a:tc>
                <a:tc>
                  <a:txBody>
                    <a:bodyPr/>
                    <a:lstStyle/>
                    <a:p>
                      <a:pPr algn="ctr"/>
                      <a:r>
                        <a:rPr lang="lv-LV" sz="1600" kern="1200" dirty="0">
                          <a:effectLst/>
                          <a:latin typeface="Segoe UI" panose="020B0502040204020203" pitchFamily="34" charset="0"/>
                          <a:cs typeface="Segoe UI" panose="020B0502040204020203" pitchFamily="34" charset="0"/>
                        </a:rPr>
                        <a:t>Vidējs </a:t>
                      </a:r>
                    </a:p>
                    <a:p>
                      <a:pPr algn="ctr"/>
                      <a:r>
                        <a:rPr lang="lv-LV" sz="1600" kern="1200" dirty="0">
                          <a:effectLst/>
                          <a:latin typeface="Segoe UI" panose="020B0502040204020203" pitchFamily="34" charset="0"/>
                          <a:cs typeface="Segoe UI" panose="020B0502040204020203" pitchFamily="34" charset="0"/>
                        </a:rPr>
                        <a:t>70 001 - 350 000 EUR</a:t>
                      </a:r>
                      <a:endParaRPr lang="en-US" sz="1600" b="1" dirty="0">
                        <a:latin typeface="Segoe UI" panose="020B0502040204020203" pitchFamily="34" charset="0"/>
                        <a:cs typeface="Segoe UI" panose="020B0502040204020203" pitchFamily="34" charset="0"/>
                      </a:endParaRPr>
                    </a:p>
                  </a:txBody>
                  <a:tcPr anchor="ctr"/>
                </a:tc>
                <a:tc>
                  <a:txBody>
                    <a:bodyPr/>
                    <a:lstStyle/>
                    <a:p>
                      <a:pPr algn="ctr"/>
                      <a:r>
                        <a:rPr lang="lv-LV" sz="1600" kern="1200" dirty="0">
                          <a:effectLst/>
                          <a:latin typeface="Segoe UI" panose="020B0502040204020203" pitchFamily="34" charset="0"/>
                          <a:cs typeface="Segoe UI" panose="020B0502040204020203" pitchFamily="34" charset="0"/>
                        </a:rPr>
                        <a:t>Liels </a:t>
                      </a:r>
                    </a:p>
                    <a:p>
                      <a:pPr algn="ctr"/>
                      <a:r>
                        <a:rPr lang="lv-LV" sz="1600" kern="1200" dirty="0">
                          <a:effectLst/>
                          <a:latin typeface="Segoe UI" panose="020B0502040204020203" pitchFamily="34" charset="0"/>
                          <a:cs typeface="Segoe UI" panose="020B0502040204020203" pitchFamily="34" charset="0"/>
                        </a:rPr>
                        <a:t>&gt; 350 001 EUR</a:t>
                      </a:r>
                      <a:endParaRPr lang="en-US" sz="1600" b="1" dirty="0">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2180360922"/>
                  </a:ext>
                </a:extLst>
              </a:tr>
              <a:tr h="1217380">
                <a:tc>
                  <a:txBody>
                    <a:bodyPr/>
                    <a:lstStyle/>
                    <a:p>
                      <a:pPr algn="l"/>
                      <a:r>
                        <a:rPr lang="lv-LV" sz="1800" b="1" kern="1200" dirty="0">
                          <a:effectLst/>
                          <a:latin typeface="Segoe UI" panose="020B0502040204020203" pitchFamily="34" charset="0"/>
                          <a:cs typeface="Segoe UI" panose="020B0502040204020203" pitchFamily="34" charset="0"/>
                        </a:rPr>
                        <a:t>LA 4.1.1. Konkurētspēja</a:t>
                      </a:r>
                      <a:endParaRPr lang="en-US" b="1" dirty="0">
                        <a:latin typeface="Segoe UI" panose="020B0502040204020203" pitchFamily="34" charset="0"/>
                        <a:cs typeface="Segoe UI" panose="020B0502040204020203" pitchFamily="34" charset="0"/>
                      </a:endParaRPr>
                    </a:p>
                  </a:txBody>
                  <a:tcPr anchor="ctr"/>
                </a:tc>
                <a:tc>
                  <a:txBody>
                    <a:bodyPr/>
                    <a:lstStyle/>
                    <a:p>
                      <a:pPr algn="ctr"/>
                      <a:r>
                        <a:rPr lang="lv-LV" dirty="0">
                          <a:latin typeface="Segoe UI" panose="020B0502040204020203" pitchFamily="34" charset="0"/>
                          <a:cs typeface="Segoe UI" panose="020B0502040204020203" pitchFamily="34" charset="0"/>
                        </a:rPr>
                        <a:t>Ieskaita</a:t>
                      </a:r>
                      <a:endParaRPr lang="en-US" dirty="0">
                        <a:latin typeface="Segoe UI" panose="020B0502040204020203" pitchFamily="34" charset="0"/>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latin typeface="Segoe UI" panose="020B0502040204020203" pitchFamily="34" charset="0"/>
                          <a:cs typeface="Segoe UI" panose="020B0502040204020203" pitchFamily="34" charset="0"/>
                        </a:rPr>
                        <a:t>Ieskaita</a:t>
                      </a:r>
                      <a:endParaRPr lang="en-US" dirty="0">
                        <a:latin typeface="Segoe UI" panose="020B0502040204020203" pitchFamily="34" charset="0"/>
                        <a:cs typeface="Segoe UI" panose="020B0502040204020203" pitchFamily="34" charset="0"/>
                      </a:endParaRPr>
                    </a:p>
                  </a:txBody>
                  <a:tcPr anchor="ctr"/>
                </a:tc>
                <a:tc>
                  <a:txBody>
                    <a:bodyPr/>
                    <a:lstStyle/>
                    <a:p>
                      <a:pPr algn="ctr"/>
                      <a:r>
                        <a:rPr lang="lv-LV" dirty="0">
                          <a:latin typeface="Segoe UI" panose="020B0502040204020203" pitchFamily="34" charset="0"/>
                          <a:cs typeface="Segoe UI" panose="020B0502040204020203" pitchFamily="34" charset="0"/>
                        </a:rPr>
                        <a:t>Jā,* jābūt&gt; 15 000 EUR apgrozījums, t.sk. 4000 EUR no LS</a:t>
                      </a:r>
                      <a:endParaRPr lang="en-US" dirty="0">
                        <a:latin typeface="Segoe UI" panose="020B0502040204020203" pitchFamily="34" charset="0"/>
                        <a:cs typeface="Segoe UI" panose="020B0502040204020203" pitchFamily="34" charset="0"/>
                      </a:endParaRPr>
                    </a:p>
                  </a:txBody>
                  <a:tcPr anchor="ctr"/>
                </a:tc>
                <a:tc>
                  <a:txBody>
                    <a:bodyPr/>
                    <a:lstStyle/>
                    <a:p>
                      <a:pPr algn="ctr"/>
                      <a:r>
                        <a:rPr lang="lv-LV">
                          <a:latin typeface="Segoe UI" panose="020B0502040204020203" pitchFamily="34" charset="0"/>
                          <a:cs typeface="Segoe UI" panose="020B0502040204020203" pitchFamily="34" charset="0"/>
                        </a:rPr>
                        <a:t>Jā</a:t>
                      </a:r>
                      <a:endParaRPr lang="en-US">
                        <a:latin typeface="Segoe UI" panose="020B0502040204020203" pitchFamily="34" charset="0"/>
                        <a:cs typeface="Segoe UI" panose="020B0502040204020203" pitchFamily="34" charset="0"/>
                      </a:endParaRPr>
                    </a:p>
                  </a:txBody>
                  <a:tcPr anchor="ctr"/>
                </a:tc>
                <a:tc>
                  <a:txBody>
                    <a:bodyPr/>
                    <a:lstStyle/>
                    <a:p>
                      <a:pPr algn="ctr"/>
                      <a:r>
                        <a:rPr lang="lv-LV">
                          <a:latin typeface="Segoe UI" panose="020B0502040204020203" pitchFamily="34" charset="0"/>
                          <a:cs typeface="Segoe UI" panose="020B0502040204020203" pitchFamily="34" charset="0"/>
                        </a:rPr>
                        <a:t>Nē, </a:t>
                      </a:r>
                      <a:r>
                        <a:rPr lang="lv-LV" sz="1800" kern="1200">
                          <a:effectLst/>
                          <a:latin typeface="Segoe UI" panose="020B0502040204020203" pitchFamily="34" charset="0"/>
                          <a:cs typeface="Segoe UI" panose="020B0502040204020203" pitchFamily="34" charset="0"/>
                        </a:rPr>
                        <a:t>izņemot aitkopības saimniecībām sargsuņu un žogu iegāde (pret plēsējiem)</a:t>
                      </a:r>
                      <a:endParaRPr lang="en-US">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603065898"/>
                  </a:ext>
                </a:extLst>
              </a:tr>
              <a:tr h="826269">
                <a:tc>
                  <a:txBody>
                    <a:bodyPr/>
                    <a:lstStyle/>
                    <a:p>
                      <a:pPr algn="l"/>
                      <a:r>
                        <a:rPr lang="lv-LV" sz="1800" b="1" kern="1200" dirty="0">
                          <a:effectLst/>
                          <a:latin typeface="Segoe UI" panose="020B0502040204020203" pitchFamily="34" charset="0"/>
                          <a:cs typeface="Segoe UI" panose="020B0502040204020203" pitchFamily="34" charset="0"/>
                        </a:rPr>
                        <a:t>LA 4.1.3. Dzīvnieku labturība un </a:t>
                      </a:r>
                      <a:r>
                        <a:rPr lang="lv-LV" sz="1800" b="1" kern="1200" dirty="0" err="1">
                          <a:effectLst/>
                          <a:latin typeface="Segoe UI" panose="020B0502040204020203" pitchFamily="34" charset="0"/>
                          <a:cs typeface="Segoe UI" panose="020B0502040204020203" pitchFamily="34" charset="0"/>
                        </a:rPr>
                        <a:t>biodrošība</a:t>
                      </a:r>
                      <a:endParaRPr lang="en-US" b="1" dirty="0">
                        <a:latin typeface="Segoe UI" panose="020B0502040204020203" pitchFamily="34" charset="0"/>
                        <a:cs typeface="Segoe UI" panose="020B0502040204020203" pitchFamily="34" charset="0"/>
                      </a:endParaRPr>
                    </a:p>
                  </a:txBody>
                  <a:tcPr anchor="ctr"/>
                </a:tc>
                <a:tc>
                  <a:txBody>
                    <a:bodyPr/>
                    <a:lstStyle/>
                    <a:p>
                      <a:pPr algn="ctr"/>
                      <a:r>
                        <a:rPr lang="lv-LV" dirty="0">
                          <a:latin typeface="Segoe UI" panose="020B0502040204020203" pitchFamily="34" charset="0"/>
                          <a:cs typeface="Segoe UI" panose="020B0502040204020203" pitchFamily="34" charset="0"/>
                        </a:rPr>
                        <a:t>Neskaita</a:t>
                      </a:r>
                      <a:endParaRPr lang="en-US" dirty="0">
                        <a:latin typeface="Segoe UI" panose="020B0502040204020203" pitchFamily="34" charset="0"/>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latin typeface="Segoe UI" panose="020B0502040204020203" pitchFamily="34" charset="0"/>
                          <a:cs typeface="Segoe UI" panose="020B0502040204020203" pitchFamily="34" charset="0"/>
                        </a:rPr>
                        <a:t>Ieskaita</a:t>
                      </a:r>
                      <a:endParaRPr lang="en-US" dirty="0">
                        <a:latin typeface="Segoe UI" panose="020B0502040204020203" pitchFamily="34" charset="0"/>
                        <a:cs typeface="Segoe UI" panose="020B0502040204020203" pitchFamily="34" charset="0"/>
                      </a:endParaRPr>
                    </a:p>
                  </a:txBody>
                  <a:tcPr anchor="ctr"/>
                </a:tc>
                <a:tc gridSpan="3">
                  <a:txBody>
                    <a:bodyPr/>
                    <a:lstStyle/>
                    <a:p>
                      <a:pPr algn="ctr"/>
                      <a:r>
                        <a:rPr lang="lv-LV" dirty="0">
                          <a:latin typeface="Segoe UI" panose="020B0502040204020203" pitchFamily="34" charset="0"/>
                          <a:cs typeface="Segoe UI" panose="020B0502040204020203" pitchFamily="34" charset="0"/>
                        </a:rPr>
                        <a:t>Jā (kopēja aploksne bez reģiona un saimniecības lieluma)</a:t>
                      </a:r>
                      <a:endParaRPr lang="en-US" dirty="0">
                        <a:latin typeface="Segoe UI" panose="020B0502040204020203" pitchFamily="34" charset="0"/>
                        <a:cs typeface="Segoe UI" panose="020B0502040204020203"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2151737"/>
                  </a:ext>
                </a:extLst>
              </a:tr>
              <a:tr h="936615">
                <a:tc>
                  <a:txBody>
                    <a:bodyPr/>
                    <a:lstStyle/>
                    <a:p>
                      <a:pPr algn="l"/>
                      <a:r>
                        <a:rPr lang="lv-LV" sz="1800" b="1" kern="1200" dirty="0">
                          <a:effectLst/>
                          <a:latin typeface="Segoe UI" panose="020B0502040204020203" pitchFamily="34" charset="0"/>
                          <a:cs typeface="Segoe UI" panose="020B0502040204020203" pitchFamily="34" charset="0"/>
                        </a:rPr>
                        <a:t>LA 4.1.4. Energoefektivitāte/ atjaunojamā enerģija</a:t>
                      </a:r>
                      <a:endParaRPr lang="en-US" b="1" dirty="0">
                        <a:latin typeface="Segoe UI" panose="020B0502040204020203" pitchFamily="34" charset="0"/>
                        <a:cs typeface="Segoe UI" panose="020B0502040204020203" pitchFamily="34" charset="0"/>
                      </a:endParaRPr>
                    </a:p>
                  </a:txBody>
                  <a:tcPr anchor="ctr"/>
                </a:tc>
                <a:tc>
                  <a:txBody>
                    <a:bodyPr/>
                    <a:lstStyle/>
                    <a:p>
                      <a:pPr algn="ctr"/>
                      <a:r>
                        <a:rPr lang="lv-LV" dirty="0">
                          <a:latin typeface="Segoe UI" panose="020B0502040204020203" pitchFamily="34" charset="0"/>
                          <a:cs typeface="Segoe UI" panose="020B0502040204020203" pitchFamily="34" charset="0"/>
                        </a:rPr>
                        <a:t>Neskaita</a:t>
                      </a:r>
                      <a:endParaRPr lang="en-US" dirty="0">
                        <a:latin typeface="Segoe UI" panose="020B0502040204020203" pitchFamily="34" charset="0"/>
                        <a:cs typeface="Segoe UI" panose="020B050204020402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latin typeface="Segoe UI" panose="020B0502040204020203" pitchFamily="34" charset="0"/>
                          <a:cs typeface="Segoe UI" panose="020B0502040204020203" pitchFamily="34" charset="0"/>
                        </a:rPr>
                        <a:t>Ieskaita</a:t>
                      </a:r>
                      <a:endParaRPr lang="en-US" dirty="0">
                        <a:latin typeface="Segoe UI" panose="020B0502040204020203" pitchFamily="34" charset="0"/>
                        <a:cs typeface="Segoe UI" panose="020B0502040204020203"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a:latin typeface="Segoe UI" panose="020B0502040204020203" pitchFamily="34" charset="0"/>
                          <a:cs typeface="Segoe UI" panose="020B0502040204020203" pitchFamily="34" charset="0"/>
                        </a:rPr>
                        <a:t>Jā (kopēja aploksne bez reģiona un saimniecības lieluma)</a:t>
                      </a:r>
                      <a:endParaRPr lang="en-US" dirty="0">
                        <a:latin typeface="Segoe UI" panose="020B0502040204020203" pitchFamily="34" charset="0"/>
                        <a:cs typeface="Segoe UI" panose="020B0502040204020203"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8952861"/>
                  </a:ext>
                </a:extLst>
              </a:tr>
            </a:tbl>
          </a:graphicData>
        </a:graphic>
      </p:graphicFrame>
      <p:sp>
        <p:nvSpPr>
          <p:cNvPr id="3" name="TextBox 2"/>
          <p:cNvSpPr txBox="1"/>
          <p:nvPr/>
        </p:nvSpPr>
        <p:spPr>
          <a:xfrm>
            <a:off x="359156" y="1027499"/>
            <a:ext cx="11264901" cy="369332"/>
          </a:xfrm>
          <a:prstGeom prst="rect">
            <a:avLst/>
          </a:prstGeom>
          <a:noFill/>
        </p:spPr>
        <p:txBody>
          <a:bodyPr wrap="square" rtlCol="0">
            <a:spAutoFit/>
          </a:bodyPr>
          <a:lstStyle/>
          <a:p>
            <a:pPr algn="ctr"/>
            <a:r>
              <a:rPr lang="lv-LV" b="1" dirty="0">
                <a:latin typeface="Segoe UI" panose="020B0502040204020203" pitchFamily="34" charset="0"/>
                <a:cs typeface="Segoe UI" panose="020B0502040204020203" pitchFamily="34" charset="0"/>
              </a:rPr>
              <a:t>Kopējais apgrozījums vidēji pēdējos 3 noslēgtajos gados</a:t>
            </a:r>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97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9186433" y="5719531"/>
            <a:ext cx="1444051" cy="230832"/>
          </a:xfrm>
          <a:prstGeom prst="rect">
            <a:avLst/>
          </a:prstGeom>
          <a:noFill/>
          <a:ln w="9525">
            <a:noFill/>
            <a:miter lim="800000"/>
            <a:headEnd/>
            <a:tailEnd/>
          </a:ln>
          <a:effectLst/>
        </p:spPr>
        <p:txBody>
          <a:bodyPr wrap="square">
            <a:spAutoFit/>
          </a:bodyPr>
          <a:lstStyle/>
          <a:p>
            <a:pPr algn="r">
              <a:spcBef>
                <a:spcPct val="50000"/>
              </a:spcBef>
            </a:pPr>
            <a:r>
              <a:rPr lang="lv-LV" sz="900">
                <a:solidFill>
                  <a:schemeClr val="bg1">
                    <a:lumMod val="50000"/>
                  </a:schemeClr>
                </a:solidFill>
                <a:latin typeface="Segoe UI Light" panose="020B0502040204020203" pitchFamily="34" charset="0"/>
                <a:cs typeface="Segoe UI Light" panose="020B0502040204020203" pitchFamily="34" charset="0"/>
              </a:rPr>
              <a:t>| </a:t>
            </a:r>
            <a:fld id="{BF61C56D-D00D-41C0-AA88-AC00C32D347A}" type="slidenum">
              <a:rPr lang="lv-LV" sz="900" dirty="0">
                <a:solidFill>
                  <a:schemeClr val="bg1">
                    <a:lumMod val="50000"/>
                  </a:schemeClr>
                </a:solidFill>
                <a:latin typeface="Segoe UI Light" panose="020B0502040204020203" pitchFamily="34" charset="0"/>
                <a:cs typeface="Segoe UI Light" panose="020B0502040204020203" pitchFamily="34" charset="0"/>
              </a:rPr>
              <a:t>5</a:t>
            </a:fld>
            <a:endParaRPr lang="en-US" sz="90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61B85CDE-9CAA-44BA-BC0D-EA3845FEBE52}"/>
              </a:ext>
            </a:extLst>
          </p:cNvPr>
          <p:cNvSpPr/>
          <p:nvPr/>
        </p:nvSpPr>
        <p:spPr>
          <a:xfrm>
            <a:off x="2274570" y="51051"/>
            <a:ext cx="9761220" cy="1169551"/>
          </a:xfrm>
          <a:prstGeom prst="rect">
            <a:avLst/>
          </a:prstGeom>
        </p:spPr>
        <p:txBody>
          <a:bodyPr wrap="square">
            <a:spAutoFit/>
          </a:bodyPr>
          <a:lstStyle/>
          <a:p>
            <a:pPr algn="just"/>
            <a:r>
              <a:rPr lang="lv-LV" sz="2500" b="1" dirty="0">
                <a:solidFill>
                  <a:srgbClr val="3E1E1F"/>
                </a:solidFill>
                <a:latin typeface="Segoe UI" panose="020B0502040204020203" pitchFamily="34" charset="0"/>
                <a:ea typeface="Verdana" panose="020B0604030504040204" pitchFamily="34" charset="0"/>
                <a:cs typeface="Segoe UI" panose="020B0502040204020203" pitchFamily="34" charset="0"/>
              </a:rPr>
              <a:t>LA 4.1.3. Atbalsts ieguldījumiem lauksaimniecības dzīvnieku labturības uzlabošanai un </a:t>
            </a:r>
            <a:r>
              <a:rPr lang="lv-LV" sz="2500" b="1" u="sng" dirty="0" err="1">
                <a:solidFill>
                  <a:srgbClr val="3E1E1F"/>
                </a:solidFill>
                <a:latin typeface="Segoe UI" panose="020B0502040204020203" pitchFamily="34" charset="0"/>
                <a:ea typeface="Verdana" panose="020B0604030504040204" pitchFamily="34" charset="0"/>
                <a:cs typeface="Segoe UI" panose="020B0502040204020203" pitchFamily="34" charset="0"/>
              </a:rPr>
              <a:t>biodrošības</a:t>
            </a:r>
            <a:r>
              <a:rPr lang="lv-LV" sz="2500" b="1" u="sng" dirty="0">
                <a:solidFill>
                  <a:srgbClr val="3E1E1F"/>
                </a:solidFill>
                <a:latin typeface="Segoe UI" panose="020B0502040204020203" pitchFamily="34" charset="0"/>
                <a:ea typeface="Verdana" panose="020B0604030504040204" pitchFamily="34" charset="0"/>
                <a:cs typeface="Segoe UI" panose="020B0502040204020203" pitchFamily="34" charset="0"/>
              </a:rPr>
              <a:t> pasākumu īstenošanai </a:t>
            </a:r>
            <a:r>
              <a:rPr lang="lv-LV" sz="2000" dirty="0">
                <a:solidFill>
                  <a:srgbClr val="3E1E1F"/>
                </a:solidFill>
                <a:latin typeface="Segoe UI" panose="020B0502040204020203" pitchFamily="34" charset="0"/>
                <a:ea typeface="Verdana" panose="020B0604030504040204" pitchFamily="34" charset="0"/>
                <a:cs typeface="Segoe UI" panose="020B0502040204020203" pitchFamily="34" charset="0"/>
              </a:rPr>
              <a:t>(kopā periodā 15,2 </a:t>
            </a:r>
            <a:r>
              <a:rPr lang="lv-LV" sz="2000" dirty="0" err="1">
                <a:solidFill>
                  <a:srgbClr val="3E1E1F"/>
                </a:solidFill>
                <a:latin typeface="Segoe UI" panose="020B0502040204020203" pitchFamily="34" charset="0"/>
                <a:ea typeface="Verdana" panose="020B0604030504040204" pitchFamily="34" charset="0"/>
                <a:cs typeface="Segoe UI" panose="020B0502040204020203" pitchFamily="34" charset="0"/>
              </a:rPr>
              <a:t>milj.EUR</a:t>
            </a:r>
            <a:r>
              <a:rPr lang="lv-LV" sz="2000" dirty="0">
                <a:solidFill>
                  <a:srgbClr val="3E1E1F"/>
                </a:solidFill>
                <a:latin typeface="Segoe UI" panose="020B0502040204020203" pitchFamily="34" charset="0"/>
                <a:ea typeface="Verdana" panose="020B0604030504040204" pitchFamily="34" charset="0"/>
                <a:cs typeface="Segoe UI" panose="020B0502040204020203" pitchFamily="34" charset="0"/>
              </a:rPr>
              <a:t>)</a:t>
            </a:r>
            <a:endParaRPr lang="lv-LV" sz="2500" dirty="0">
              <a:solidFill>
                <a:srgbClr val="3E1E1F"/>
              </a:solidFill>
              <a:latin typeface="Segoe UI" panose="020B0502040204020203" pitchFamily="34" charset="0"/>
              <a:ea typeface="Verdana" panose="020B0604030504040204" pitchFamily="34" charset="0"/>
              <a:cs typeface="Segoe UI" panose="020B0502040204020203" pitchFamily="34" charset="0"/>
            </a:endParaRPr>
          </a:p>
        </p:txBody>
      </p:sp>
      <p:sp>
        <p:nvSpPr>
          <p:cNvPr id="21" name="Taisnstūris ar noapaļotiem stūriem 72">
            <a:extLst>
              <a:ext uri="{FF2B5EF4-FFF2-40B4-BE49-F238E27FC236}">
                <a16:creationId xmlns:a16="http://schemas.microsoft.com/office/drawing/2014/main" id="{DA244A95-7C8F-49F6-9FCF-E59A4F388CC7}"/>
              </a:ext>
            </a:extLst>
          </p:cNvPr>
          <p:cNvSpPr/>
          <p:nvPr/>
        </p:nvSpPr>
        <p:spPr>
          <a:xfrm>
            <a:off x="295608" y="2515541"/>
            <a:ext cx="11740182" cy="2098927"/>
          </a:xfrm>
          <a:prstGeom prst="roundRect">
            <a:avLst/>
          </a:prstGeom>
          <a:noFill/>
          <a:ln w="28575" cap="flat" cmpd="sng" algn="ctr">
            <a:noFill/>
            <a:prstDash val="sysDash"/>
            <a:miter lim="800000"/>
          </a:ln>
          <a:effectLst/>
        </p:spPr>
        <p:txBody>
          <a:bodyPr lIns="91440" tIns="45720" rIns="91440" bIns="45720" rtlCol="0" anchor="ctr"/>
          <a:lstStyle/>
          <a:p>
            <a:pPr>
              <a:tabLst>
                <a:tab pos="603647" algn="l"/>
              </a:tabLst>
            </a:pPr>
            <a:r>
              <a:rPr lang="lv-LV" sz="2000" b="1" kern="0" dirty="0">
                <a:solidFill>
                  <a:prstClr val="black"/>
                </a:solidFill>
                <a:latin typeface="Segoe UI"/>
                <a:cs typeface="Segoe UI"/>
              </a:rPr>
              <a:t>Atbalsts ieguldījumiem:</a:t>
            </a:r>
          </a:p>
          <a:p>
            <a:pPr marL="285750" indent="-285750">
              <a:buFontTx/>
              <a:buChar char="-"/>
              <a:tabLst>
                <a:tab pos="603647" algn="l"/>
              </a:tabLst>
            </a:pPr>
            <a:r>
              <a:rPr lang="lv-LV" sz="2000" b="1" kern="0" dirty="0" err="1">
                <a:solidFill>
                  <a:prstClr val="black"/>
                </a:solidFill>
                <a:latin typeface="Segoe UI"/>
                <a:cs typeface="Segoe UI"/>
              </a:rPr>
              <a:t>biodrošības</a:t>
            </a:r>
            <a:r>
              <a:rPr lang="lv-LV" sz="2000" b="1" kern="0" dirty="0">
                <a:solidFill>
                  <a:prstClr val="black"/>
                </a:solidFill>
                <a:latin typeface="Segoe UI"/>
                <a:cs typeface="Segoe UI"/>
              </a:rPr>
              <a:t> pasākumu īstenošanai </a:t>
            </a:r>
            <a:r>
              <a:rPr lang="lv-LV" sz="2000" b="1" u="sng" kern="0" dirty="0">
                <a:solidFill>
                  <a:prstClr val="black"/>
                </a:solidFill>
                <a:latin typeface="Segoe UI"/>
                <a:cs typeface="Segoe UI"/>
              </a:rPr>
              <a:t>liellopu, aitu un kazu saimnie</a:t>
            </a:r>
            <a:r>
              <a:rPr lang="lv-LV" sz="2000" b="1" kern="0" dirty="0">
                <a:solidFill>
                  <a:prstClr val="black"/>
                </a:solidFill>
                <a:latin typeface="Segoe UI"/>
                <a:cs typeface="Segoe UI"/>
              </a:rPr>
              <a:t>cībās </a:t>
            </a:r>
            <a:r>
              <a:rPr lang="lv-LV" sz="2000" kern="0" dirty="0">
                <a:solidFill>
                  <a:prstClr val="black"/>
                </a:solidFill>
                <a:latin typeface="Segoe UI"/>
                <a:cs typeface="Segoe UI"/>
              </a:rPr>
              <a:t>(PVD saskaņots </a:t>
            </a:r>
            <a:r>
              <a:rPr lang="lv-LV" sz="2000" kern="0" dirty="0" err="1">
                <a:solidFill>
                  <a:prstClr val="black"/>
                </a:solidFill>
                <a:latin typeface="Segoe UI"/>
                <a:cs typeface="Segoe UI"/>
              </a:rPr>
              <a:t>biodrošības</a:t>
            </a:r>
            <a:r>
              <a:rPr lang="lv-LV" sz="2000" kern="0" dirty="0">
                <a:solidFill>
                  <a:prstClr val="black"/>
                </a:solidFill>
                <a:latin typeface="Segoe UI"/>
                <a:cs typeface="Segoe UI"/>
              </a:rPr>
              <a:t> plāns)</a:t>
            </a:r>
          </a:p>
        </p:txBody>
      </p:sp>
      <p:sp>
        <p:nvSpPr>
          <p:cNvPr id="9" name="Taisnstūris ar noapaļotiem stūriem 72">
            <a:extLst>
              <a:ext uri="{FF2B5EF4-FFF2-40B4-BE49-F238E27FC236}">
                <a16:creationId xmlns:a16="http://schemas.microsoft.com/office/drawing/2014/main" id="{8173B8C4-13E8-47A9-81AC-AF5EB1C54721}"/>
              </a:ext>
            </a:extLst>
          </p:cNvPr>
          <p:cNvSpPr/>
          <p:nvPr/>
        </p:nvSpPr>
        <p:spPr>
          <a:xfrm>
            <a:off x="368878" y="6172761"/>
            <a:ext cx="11591013" cy="600116"/>
          </a:xfrm>
          <a:prstGeom prst="roundRect">
            <a:avLst/>
          </a:prstGeom>
          <a:solidFill>
            <a:srgbClr val="E9E0DB"/>
          </a:solidFill>
          <a:ln w="28575" cap="flat" cmpd="sng" algn="ctr">
            <a:noFill/>
            <a:prstDash val="sysDot"/>
            <a:miter lim="800000"/>
          </a:ln>
          <a:effectLst/>
        </p:spPr>
        <p:txBody>
          <a:bodyPr lIns="91440" tIns="45720" rIns="91440" bIns="45720" rtlCol="0" anchor="ctr"/>
          <a:lstStyle/>
          <a:p>
            <a:pPr>
              <a:tabLst>
                <a:tab pos="603647" algn="l"/>
              </a:tabLst>
              <a:defRPr/>
            </a:pPr>
            <a:r>
              <a:rPr lang="lv-LV" b="1" kern="0" dirty="0">
                <a:latin typeface="Segoe UI" panose="020B0502040204020203" pitchFamily="34" charset="0"/>
                <a:cs typeface="Segoe UI" panose="020B0502040204020203" pitchFamily="34" charset="0"/>
              </a:rPr>
              <a:t>Atbalsta intensitāte</a:t>
            </a:r>
            <a:r>
              <a:rPr lang="lv-LV" kern="0" dirty="0">
                <a:latin typeface="Segoe UI" panose="020B0502040204020203" pitchFamily="34" charset="0"/>
                <a:cs typeface="Segoe UI" panose="020B0502040204020203" pitchFamily="34" charset="0"/>
              </a:rPr>
              <a:t>.</a:t>
            </a:r>
          </a:p>
          <a:p>
            <a:pPr>
              <a:tabLst>
                <a:tab pos="603647" algn="l"/>
              </a:tabLst>
              <a:defRPr/>
            </a:pPr>
            <a:r>
              <a:rPr lang="lv-LV" b="1" kern="0" dirty="0">
                <a:latin typeface="Segoe UI" panose="020B0502040204020203" pitchFamily="34" charset="0"/>
                <a:cs typeface="Segoe UI" panose="020B0502040204020203" pitchFamily="34" charset="0"/>
              </a:rPr>
              <a:t>Maksimālā atbalsta intensitāte 50% </a:t>
            </a:r>
            <a:r>
              <a:rPr lang="lv-LV" kern="0" dirty="0">
                <a:latin typeface="Segoe UI" panose="020B0502040204020203" pitchFamily="34" charset="0"/>
                <a:cs typeface="Segoe UI" panose="020B0502040204020203" pitchFamily="34" charset="0"/>
              </a:rPr>
              <a:t>(vidējām un lielām saimniecībām) </a:t>
            </a:r>
            <a:r>
              <a:rPr lang="lv-LV" b="1" kern="0" dirty="0">
                <a:latin typeface="Segoe UI" panose="020B0502040204020203" pitchFamily="34" charset="0"/>
                <a:cs typeface="Segoe UI" panose="020B0502040204020203" pitchFamily="34" charset="0"/>
              </a:rPr>
              <a:t>vai 70% </a:t>
            </a:r>
            <a:r>
              <a:rPr lang="lv-LV" kern="0" dirty="0">
                <a:latin typeface="Segoe UI" panose="020B0502040204020203" pitchFamily="34" charset="0"/>
                <a:cs typeface="Segoe UI" panose="020B0502040204020203" pitchFamily="34" charset="0"/>
              </a:rPr>
              <a:t>(mazajām saimniecībām)</a:t>
            </a:r>
            <a:r>
              <a:rPr lang="lv-LV" b="1" kern="0" dirty="0">
                <a:latin typeface="Segoe UI" panose="020B0502040204020203" pitchFamily="34" charset="0"/>
                <a:cs typeface="Segoe UI" panose="020B0502040204020203" pitchFamily="34" charset="0"/>
              </a:rPr>
              <a:t>. </a:t>
            </a:r>
            <a:endParaRPr lang="en-US" dirty="0"/>
          </a:p>
        </p:txBody>
      </p:sp>
      <p:sp>
        <p:nvSpPr>
          <p:cNvPr id="6" name="Taisnstūris ar noapaļotiem stūriem 72">
            <a:extLst>
              <a:ext uri="{FF2B5EF4-FFF2-40B4-BE49-F238E27FC236}">
                <a16:creationId xmlns:a16="http://schemas.microsoft.com/office/drawing/2014/main" id="{1B0803B3-6857-4AAD-8A06-4010B8CE2293}"/>
              </a:ext>
            </a:extLst>
          </p:cNvPr>
          <p:cNvSpPr/>
          <p:nvPr/>
        </p:nvSpPr>
        <p:spPr>
          <a:xfrm>
            <a:off x="322853" y="1435793"/>
            <a:ext cx="9051348" cy="601204"/>
          </a:xfrm>
          <a:prstGeom prst="roundRect">
            <a:avLst/>
          </a:prstGeom>
          <a:solidFill>
            <a:srgbClr val="CFC0B6"/>
          </a:solidFill>
          <a:ln w="28575" cap="flat" cmpd="sng" algn="ctr">
            <a:noFill/>
            <a:prstDash val="sysDash"/>
            <a:miter lim="800000"/>
          </a:ln>
          <a:effectLst/>
        </p:spPr>
        <p:txBody>
          <a:bodyPr lIns="91440" tIns="45720" rIns="91440" bIns="45720" rtlCol="0" anchor="ctr"/>
          <a:lstStyle/>
          <a:p>
            <a:pPr>
              <a:tabLst>
                <a:tab pos="603647" algn="l"/>
              </a:tabLst>
            </a:pPr>
            <a:r>
              <a:rPr lang="lv-LV" sz="2000" b="1" kern="0">
                <a:solidFill>
                  <a:prstClr val="black"/>
                </a:solidFill>
                <a:latin typeface="Segoe UI"/>
                <a:cs typeface="Segoe UI"/>
              </a:rPr>
              <a:t>Atbalsta saņēmējs: lauku saimniecība, </a:t>
            </a:r>
            <a:r>
              <a:rPr lang="lv-LV" sz="2000" kern="0">
                <a:solidFill>
                  <a:prstClr val="black"/>
                </a:solidFill>
                <a:latin typeface="Segoe UI"/>
                <a:cs typeface="Segoe UI"/>
              </a:rPr>
              <a:t>kuras apgrozījums vismaz 4 000 EUR</a:t>
            </a:r>
          </a:p>
        </p:txBody>
      </p:sp>
      <p:sp>
        <p:nvSpPr>
          <p:cNvPr id="11" name="Taisnstūris ar noapaļotiem stūriem 72">
            <a:extLst>
              <a:ext uri="{FF2B5EF4-FFF2-40B4-BE49-F238E27FC236}">
                <a16:creationId xmlns:a16="http://schemas.microsoft.com/office/drawing/2014/main" id="{B6F57A3D-F28B-4437-A734-F87B1006796E}"/>
              </a:ext>
            </a:extLst>
          </p:cNvPr>
          <p:cNvSpPr/>
          <p:nvPr/>
        </p:nvSpPr>
        <p:spPr>
          <a:xfrm>
            <a:off x="368878" y="5191125"/>
            <a:ext cx="11584935" cy="870437"/>
          </a:xfrm>
          <a:prstGeom prst="roundRect">
            <a:avLst/>
          </a:prstGeom>
          <a:solidFill>
            <a:srgbClr val="E9E0DB"/>
          </a:solidFill>
          <a:ln w="28575" cap="flat" cmpd="sng" algn="ctr">
            <a:noFill/>
            <a:prstDash val="sysDot"/>
            <a:miter lim="800000"/>
          </a:ln>
          <a:effectLst/>
        </p:spPr>
        <p:txBody>
          <a:bodyPr rtlCol="0" anchor="ctr"/>
          <a:lstStyle/>
          <a:p>
            <a:pPr>
              <a:tabLst>
                <a:tab pos="603647" algn="l"/>
              </a:tabLst>
              <a:defRPr/>
            </a:pPr>
            <a:r>
              <a:rPr lang="lv-LV" b="1" kern="0" dirty="0">
                <a:solidFill>
                  <a:prstClr val="black"/>
                </a:solidFill>
                <a:latin typeface="Segoe UI" panose="020B0502040204020203" pitchFamily="34" charset="0"/>
                <a:cs typeface="Segoe UI" panose="020B0502040204020203" pitchFamily="34" charset="0"/>
              </a:rPr>
              <a:t>Prioritāte</a:t>
            </a:r>
            <a:r>
              <a:rPr lang="lv-LV" kern="0" dirty="0">
                <a:solidFill>
                  <a:prstClr val="black"/>
                </a:solidFill>
                <a:latin typeface="Segoe UI" panose="020B0502040204020203" pitchFamily="34" charset="0"/>
                <a:cs typeface="Segoe UI" panose="020B0502040204020203" pitchFamily="34" charset="0"/>
              </a:rPr>
              <a:t> - iepriekš nav saņemts atbalsts, būvniecībai, mazām saimniecībām, ieguldījumiem </a:t>
            </a:r>
            <a:r>
              <a:rPr lang="lv-LV" kern="0" dirty="0" err="1">
                <a:solidFill>
                  <a:prstClr val="black"/>
                </a:solidFill>
                <a:latin typeface="Segoe UI" panose="020B0502040204020203" pitchFamily="34" charset="0"/>
                <a:cs typeface="Segoe UI" panose="020B0502040204020203" pitchFamily="34" charset="0"/>
              </a:rPr>
              <a:t>biodrošības</a:t>
            </a:r>
            <a:r>
              <a:rPr lang="lv-LV" kern="0" dirty="0">
                <a:solidFill>
                  <a:prstClr val="black"/>
                </a:solidFill>
                <a:latin typeface="Segoe UI" panose="020B0502040204020203" pitchFamily="34" charset="0"/>
                <a:cs typeface="Segoe UI" panose="020B0502040204020203" pitchFamily="34" charset="0"/>
              </a:rPr>
              <a:t> pasākumu īstenošanai</a:t>
            </a:r>
          </a:p>
        </p:txBody>
      </p:sp>
      <p:sp>
        <p:nvSpPr>
          <p:cNvPr id="4" name="TextBox 3">
            <a:extLst>
              <a:ext uri="{FF2B5EF4-FFF2-40B4-BE49-F238E27FC236}">
                <a16:creationId xmlns:a16="http://schemas.microsoft.com/office/drawing/2014/main" id="{4D1E7BC2-85B1-C14C-5C7A-93E708F0AA14}"/>
              </a:ext>
            </a:extLst>
          </p:cNvPr>
          <p:cNvSpPr txBox="1"/>
          <p:nvPr/>
        </p:nvSpPr>
        <p:spPr>
          <a:xfrm>
            <a:off x="9917430" y="1078830"/>
            <a:ext cx="2118360" cy="830997"/>
          </a:xfrm>
          <a:prstGeom prst="rect">
            <a:avLst/>
          </a:prstGeom>
          <a:solidFill>
            <a:srgbClr val="CFC0B6"/>
          </a:solidFill>
        </p:spPr>
        <p:txBody>
          <a:bodyPr wrap="square" rtlCol="0">
            <a:spAutoFit/>
          </a:bodyPr>
          <a:lstStyle/>
          <a:p>
            <a:r>
              <a:rPr lang="lv-LV" sz="2400" b="1" dirty="0"/>
              <a:t>2.kārtā – 2 </a:t>
            </a:r>
            <a:r>
              <a:rPr lang="lv-LV" sz="2400" b="1" dirty="0" err="1"/>
              <a:t>milj.EUR</a:t>
            </a:r>
            <a:r>
              <a:rPr lang="lv-LV" sz="2400" b="1" dirty="0"/>
              <a:t> </a:t>
            </a:r>
          </a:p>
        </p:txBody>
      </p:sp>
      <p:pic>
        <p:nvPicPr>
          <p:cNvPr id="3" name="Graphic 2" descr="Coins">
            <a:extLst>
              <a:ext uri="{FF2B5EF4-FFF2-40B4-BE49-F238E27FC236}">
                <a16:creationId xmlns:a16="http://schemas.microsoft.com/office/drawing/2014/main" id="{D68C274D-937F-985F-F6BC-1B0C9BD140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5441" y="1397444"/>
            <a:ext cx="558506" cy="558506"/>
          </a:xfrm>
          <a:prstGeom prst="rect">
            <a:avLst/>
          </a:prstGeom>
        </p:spPr>
      </p:pic>
    </p:spTree>
    <p:extLst>
      <p:ext uri="{BB962C8B-B14F-4D97-AF65-F5344CB8AC3E}">
        <p14:creationId xmlns:p14="http://schemas.microsoft.com/office/powerpoint/2010/main" val="79090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6B96-B4DA-42BF-82A2-4C72C1D3CE1C}"/>
              </a:ext>
            </a:extLst>
          </p:cNvPr>
          <p:cNvSpPr>
            <a:spLocks noGrp="1"/>
          </p:cNvSpPr>
          <p:nvPr>
            <p:ph type="title"/>
          </p:nvPr>
        </p:nvSpPr>
        <p:spPr/>
        <p:txBody>
          <a:bodyPr/>
          <a:lstStyle/>
          <a:p>
            <a:r>
              <a:rPr lang="lv-LV" sz="4267" dirty="0"/>
              <a:t>Atbilstības</a:t>
            </a:r>
            <a:r>
              <a:rPr lang="lv-LV" dirty="0"/>
              <a:t> nosacījumi</a:t>
            </a:r>
            <a:endParaRPr lang="en-US" dirty="0"/>
          </a:p>
        </p:txBody>
      </p:sp>
      <p:sp>
        <p:nvSpPr>
          <p:cNvPr id="3" name="Content Placeholder 2">
            <a:extLst>
              <a:ext uri="{FF2B5EF4-FFF2-40B4-BE49-F238E27FC236}">
                <a16:creationId xmlns:a16="http://schemas.microsoft.com/office/drawing/2014/main" id="{09BB86B1-1845-48EF-AC63-FE30E09DE9A8}"/>
              </a:ext>
            </a:extLst>
          </p:cNvPr>
          <p:cNvSpPr>
            <a:spLocks noGrp="1"/>
          </p:cNvSpPr>
          <p:nvPr>
            <p:ph idx="1"/>
          </p:nvPr>
        </p:nvSpPr>
        <p:spPr/>
        <p:txBody>
          <a:bodyPr>
            <a:normAutofit/>
          </a:bodyPr>
          <a:lstStyle/>
          <a:p>
            <a:pPr>
              <a:buFont typeface="Wingdings" panose="05000000000000000000" pitchFamily="2" charset="2"/>
              <a:buChar char="ü"/>
            </a:pPr>
            <a:r>
              <a:rPr lang="lv-LV" dirty="0">
                <a:latin typeface="Segoe UI" panose="020B0502040204020203" pitchFamily="34" charset="0"/>
                <a:cs typeface="Segoe UI" panose="020B0502040204020203" pitchFamily="34" charset="0"/>
              </a:rPr>
              <a:t>Nav nodokļu parādi;</a:t>
            </a:r>
          </a:p>
          <a:p>
            <a:pPr>
              <a:buFont typeface="Wingdings" panose="05000000000000000000" pitchFamily="2" charset="2"/>
              <a:buChar char="ü"/>
            </a:pPr>
            <a:r>
              <a:rPr lang="lv-LV" dirty="0">
                <a:latin typeface="Segoe UI" panose="020B0502040204020203" pitchFamily="34" charset="0"/>
                <a:cs typeface="Segoe UI" panose="020B0502040204020203" pitchFamily="34" charset="0"/>
              </a:rPr>
              <a:t>Nav nonācis grūtībās;</a:t>
            </a:r>
          </a:p>
          <a:p>
            <a:pPr>
              <a:buFont typeface="Wingdings" panose="05000000000000000000" pitchFamily="2" charset="2"/>
              <a:buChar char="ü"/>
            </a:pPr>
            <a:r>
              <a:rPr lang="lv-LV" dirty="0">
                <a:latin typeface="Segoe UI" panose="020B0502040204020203" pitchFamily="34" charset="0"/>
                <a:cs typeface="Segoe UI" panose="020B0502040204020203" pitchFamily="34" charset="0"/>
              </a:rPr>
              <a:t>Nav vides u.c. sodi, sankcija;</a:t>
            </a:r>
          </a:p>
          <a:p>
            <a:pPr>
              <a:buFont typeface="Wingdings" panose="05000000000000000000" pitchFamily="2" charset="2"/>
              <a:buChar char="ü"/>
            </a:pPr>
            <a:r>
              <a:rPr lang="lv-LV" dirty="0">
                <a:latin typeface="Segoe UI" panose="020B0502040204020203" pitchFamily="34" charset="0"/>
                <a:cs typeface="Segoe UI" panose="020B0502040204020203" pitchFamily="34" charset="0"/>
              </a:rPr>
              <a:t>Esoša lauku saimniecība ar vismaz 4000 EUR ieņēmumiem no lauksaimniecības (pēdējā noslēgtajā gadā);</a:t>
            </a:r>
          </a:p>
          <a:p>
            <a:pPr>
              <a:buFont typeface="Wingdings" panose="05000000000000000000" pitchFamily="2" charset="2"/>
              <a:buChar char="ü"/>
            </a:pPr>
            <a:r>
              <a:rPr lang="lv-LV" dirty="0">
                <a:latin typeface="Segoe UI" panose="020B0502040204020203" pitchFamily="34" charset="0"/>
                <a:cs typeface="Segoe UI" panose="020B0502040204020203" pitchFamily="34" charset="0"/>
              </a:rPr>
              <a:t>Tiek vērtētas saistītās saimniecības.</a:t>
            </a:r>
          </a:p>
          <a:p>
            <a:pPr marL="0" indent="0">
              <a:buNone/>
            </a:pPr>
            <a:endParaRPr lang="lv-LV" dirty="0">
              <a:latin typeface="Segoe UI" panose="020B0502040204020203" pitchFamily="34" charset="0"/>
              <a:cs typeface="Segoe UI" panose="020B0502040204020203" pitchFamily="34" charset="0"/>
            </a:endParaRPr>
          </a:p>
          <a:p>
            <a:pPr marL="0" indent="0">
              <a:buNone/>
            </a:pPr>
            <a:r>
              <a:rPr lang="lv-LV" dirty="0">
                <a:solidFill>
                  <a:schemeClr val="tx2">
                    <a:lumMod val="90000"/>
                    <a:lumOff val="10000"/>
                  </a:schemeClr>
                </a:solidFill>
                <a:latin typeface="Segoe UI" panose="020B0502040204020203" pitchFamily="34" charset="0"/>
                <a:cs typeface="Segoe UI" panose="020B0502040204020203" pitchFamily="34" charset="0"/>
              </a:rPr>
              <a:t>Aprēķinos, rindošanā tiek izmantoti pēdējā noslēgtā finanšu gada dati (publicēti VID uz projekta iesniegšanas </a:t>
            </a:r>
            <a:r>
              <a:rPr lang="lv-LV" b="1" dirty="0">
                <a:solidFill>
                  <a:schemeClr val="tx2">
                    <a:lumMod val="90000"/>
                    <a:lumOff val="10000"/>
                  </a:schemeClr>
                </a:solidFill>
                <a:latin typeface="Segoe UI" panose="020B0502040204020203" pitchFamily="34" charset="0"/>
                <a:cs typeface="Segoe UI" panose="020B0502040204020203" pitchFamily="34" charset="0"/>
              </a:rPr>
              <a:t>pēdējo dienu</a:t>
            </a:r>
            <a:r>
              <a:rPr lang="lv-LV" dirty="0">
                <a:solidFill>
                  <a:schemeClr val="tx2">
                    <a:lumMod val="90000"/>
                    <a:lumOff val="10000"/>
                  </a:schemeClr>
                </a:solidFill>
                <a:latin typeface="Segoe UI" panose="020B0502040204020203" pitchFamily="34" charset="0"/>
                <a:cs typeface="Segoe UI" panose="020B0502040204020203" pitchFamily="34" charset="0"/>
              </a:rPr>
              <a:t>)</a:t>
            </a:r>
            <a:r>
              <a:rPr lang="lv-LV" b="1" dirty="0">
                <a:solidFill>
                  <a:schemeClr val="tx2">
                    <a:lumMod val="90000"/>
                    <a:lumOff val="10000"/>
                  </a:schemeClr>
                </a:solidFill>
                <a:latin typeface="Segoe UI" panose="020B0502040204020203" pitchFamily="34" charset="0"/>
                <a:cs typeface="Segoe UI" panose="020B0502040204020203" pitchFamily="34" charset="0"/>
              </a:rPr>
              <a:t>!</a:t>
            </a:r>
            <a:endParaRPr lang="en-US" b="1" dirty="0">
              <a:solidFill>
                <a:schemeClr val="tx2">
                  <a:lumMod val="90000"/>
                  <a:lumOff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7215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585D-D23D-4692-ABC8-96EF93762CD5}"/>
              </a:ext>
            </a:extLst>
          </p:cNvPr>
          <p:cNvSpPr>
            <a:spLocks noGrp="1"/>
          </p:cNvSpPr>
          <p:nvPr>
            <p:ph type="title"/>
          </p:nvPr>
        </p:nvSpPr>
        <p:spPr>
          <a:xfrm>
            <a:off x="609600" y="-50800"/>
            <a:ext cx="10972800" cy="1143000"/>
          </a:xfrm>
        </p:spPr>
        <p:txBody>
          <a:bodyPr/>
          <a:lstStyle/>
          <a:p>
            <a:r>
              <a:rPr lang="lv-LV" dirty="0"/>
              <a:t>Projekta dzīvotspējas kritēriji</a:t>
            </a:r>
            <a:endParaRPr lang="en-US" dirty="0"/>
          </a:p>
        </p:txBody>
      </p:sp>
      <p:sp>
        <p:nvSpPr>
          <p:cNvPr id="3" name="Content Placeholder 2">
            <a:extLst>
              <a:ext uri="{FF2B5EF4-FFF2-40B4-BE49-F238E27FC236}">
                <a16:creationId xmlns:a16="http://schemas.microsoft.com/office/drawing/2014/main" id="{3FAFD2AD-50BE-402B-8244-F9F0175174D9}"/>
              </a:ext>
            </a:extLst>
          </p:cNvPr>
          <p:cNvSpPr>
            <a:spLocks noGrp="1"/>
          </p:cNvSpPr>
          <p:nvPr>
            <p:ph idx="1"/>
          </p:nvPr>
        </p:nvSpPr>
        <p:spPr>
          <a:xfrm>
            <a:off x="304800" y="1092200"/>
            <a:ext cx="11887200" cy="5689600"/>
          </a:xfrm>
        </p:spPr>
        <p:txBody>
          <a:bodyPr>
            <a:normAutofit/>
          </a:bodyPr>
          <a:lstStyle/>
          <a:p>
            <a:pPr lvl="1">
              <a:buFont typeface="Wingdings" panose="05000000000000000000" pitchFamily="2" charset="2"/>
              <a:buChar char="ü"/>
            </a:pPr>
            <a:r>
              <a:rPr lang="lv-LV" sz="3200" dirty="0">
                <a:latin typeface="Segoe UI" panose="020B0502040204020203" pitchFamily="34" charset="0"/>
                <a:cs typeface="Segoe UI" panose="020B0502040204020203" pitchFamily="34" charset="0"/>
              </a:rPr>
              <a:t>Investīcijas </a:t>
            </a:r>
            <a:r>
              <a:rPr lang="lv-LV" sz="3200" b="1" dirty="0">
                <a:latin typeface="Segoe UI" panose="020B0502040204020203" pitchFamily="34" charset="0"/>
                <a:cs typeface="Segoe UI" panose="020B0502040204020203" pitchFamily="34" charset="0"/>
              </a:rPr>
              <a:t>&lt;</a:t>
            </a:r>
            <a:r>
              <a:rPr lang="lv-LV" sz="3200" dirty="0">
                <a:latin typeface="Segoe UI" panose="020B0502040204020203" pitchFamily="34" charset="0"/>
                <a:cs typeface="Segoe UI" panose="020B0502040204020203" pitchFamily="34" charset="0"/>
              </a:rPr>
              <a:t> </a:t>
            </a:r>
            <a:r>
              <a:rPr lang="lv-LV" sz="3200" b="1" dirty="0">
                <a:latin typeface="Segoe UI" panose="020B0502040204020203" pitchFamily="34" charset="0"/>
                <a:cs typeface="Segoe UI" panose="020B0502040204020203" pitchFamily="34" charset="0"/>
              </a:rPr>
              <a:t>70 000 EUR</a:t>
            </a:r>
            <a:r>
              <a:rPr lang="lv-LV" sz="3200" dirty="0">
                <a:latin typeface="Segoe UI" panose="020B0502040204020203" pitchFamily="34" charset="0"/>
                <a:cs typeface="Segoe UI" panose="020B0502040204020203" pitchFamily="34" charset="0"/>
              </a:rPr>
              <a:t>: pozitīvs ieņēmumu, izdevumu kopsavilkums.</a:t>
            </a:r>
          </a:p>
          <a:p>
            <a:pPr lvl="1">
              <a:buFont typeface="Wingdings" panose="05000000000000000000" pitchFamily="2" charset="2"/>
              <a:buChar char="ü"/>
            </a:pPr>
            <a:r>
              <a:rPr lang="lv-LV" sz="3200" dirty="0">
                <a:latin typeface="Segoe UI" panose="020B0502040204020203" pitchFamily="34" charset="0"/>
                <a:cs typeface="Segoe UI" panose="020B0502040204020203" pitchFamily="34" charset="0"/>
              </a:rPr>
              <a:t>Investīcijas </a:t>
            </a:r>
            <a:r>
              <a:rPr lang="lv-LV" sz="3200" b="1" dirty="0">
                <a:latin typeface="Segoe UI" panose="020B0502040204020203" pitchFamily="34" charset="0"/>
                <a:cs typeface="Segoe UI" panose="020B0502040204020203" pitchFamily="34" charset="0"/>
              </a:rPr>
              <a:t>&gt; 70 000 EUR</a:t>
            </a:r>
            <a:r>
              <a:rPr lang="lv-LV" sz="3200" dirty="0">
                <a:latin typeface="Segoe UI" panose="020B0502040204020203" pitchFamily="34" charset="0"/>
                <a:cs typeface="Segoe UI" panose="020B0502040204020203" pitchFamily="34" charset="0"/>
              </a:rPr>
              <a:t>: vismaz diviem no trīs rādītājiem:</a:t>
            </a:r>
          </a:p>
          <a:p>
            <a:pPr lvl="2"/>
            <a:r>
              <a:rPr lang="lv-LV" sz="2800" i="1" dirty="0">
                <a:latin typeface="Segoe UI" panose="020B0502040204020203" pitchFamily="34" charset="0"/>
                <a:cs typeface="Segoe UI" panose="020B0502040204020203" pitchFamily="34" charset="0"/>
              </a:rPr>
              <a:t>Pašu kapitāls/aktīvu kopsumma&gt;=0,20;</a:t>
            </a:r>
          </a:p>
          <a:p>
            <a:pPr lvl="2"/>
            <a:r>
              <a:rPr lang="lv-LV" sz="2800" i="1" dirty="0">
                <a:latin typeface="Segoe UI" panose="020B0502040204020203" pitchFamily="34" charset="0"/>
                <a:cs typeface="Segoe UI" panose="020B0502040204020203" pitchFamily="34" charset="0"/>
              </a:rPr>
              <a:t>Apgrozāmie līdzekļi/īstermiņa saistībām&gt;=1,00;</a:t>
            </a:r>
          </a:p>
          <a:p>
            <a:pPr lvl="2"/>
            <a:r>
              <a:rPr lang="lv-LV" sz="2800" i="1" dirty="0">
                <a:latin typeface="Segoe UI" panose="020B0502040204020203" pitchFamily="34" charset="0"/>
                <a:cs typeface="Segoe UI" panose="020B0502040204020203" pitchFamily="34" charset="0"/>
              </a:rPr>
              <a:t>Tīrās peļņas un 50% nolietojuma kopsumma &gt;= 0.</a:t>
            </a:r>
          </a:p>
          <a:p>
            <a:pPr marL="609585" lvl="1" indent="0">
              <a:buNone/>
            </a:pPr>
            <a:endParaRPr lang="lv-LV" dirty="0">
              <a:solidFill>
                <a:srgbClr val="FF0000"/>
              </a:solidFill>
            </a:endParaRPr>
          </a:p>
          <a:p>
            <a:pPr marL="609585" lvl="1" indent="0">
              <a:buNone/>
            </a:pPr>
            <a:r>
              <a:rPr lang="lv-LV" sz="3200" dirty="0">
                <a:solidFill>
                  <a:schemeClr val="accent1">
                    <a:lumMod val="75000"/>
                  </a:schemeClr>
                </a:solidFill>
              </a:rPr>
              <a:t>Plānotās investīcijas ir </a:t>
            </a:r>
            <a:r>
              <a:rPr lang="lv-LV" sz="3200" b="1" dirty="0">
                <a:solidFill>
                  <a:schemeClr val="accent1">
                    <a:lumMod val="75000"/>
                  </a:schemeClr>
                </a:solidFill>
              </a:rPr>
              <a:t>samērīgas</a:t>
            </a:r>
            <a:r>
              <a:rPr lang="lv-LV" sz="3200" dirty="0">
                <a:solidFill>
                  <a:schemeClr val="accent1">
                    <a:lumMod val="75000"/>
                  </a:schemeClr>
                </a:solidFill>
              </a:rPr>
              <a:t> pret saimniecības resursiem un saimniecības finanšu situāciju.</a:t>
            </a:r>
          </a:p>
        </p:txBody>
      </p:sp>
    </p:spTree>
    <p:extLst>
      <p:ext uri="{BB962C8B-B14F-4D97-AF65-F5344CB8AC3E}">
        <p14:creationId xmlns:p14="http://schemas.microsoft.com/office/powerpoint/2010/main" val="239254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113E-D7AC-7F81-1D3E-653D2AAA86B1}"/>
              </a:ext>
            </a:extLst>
          </p:cNvPr>
          <p:cNvSpPr>
            <a:spLocks noGrp="1"/>
          </p:cNvSpPr>
          <p:nvPr>
            <p:ph type="title"/>
          </p:nvPr>
        </p:nvSpPr>
        <p:spPr/>
        <p:txBody>
          <a:bodyPr/>
          <a:lstStyle/>
          <a:p>
            <a:r>
              <a:rPr lang="lv-LV" dirty="0"/>
              <a:t>Projekta summas kalkulators</a:t>
            </a:r>
          </a:p>
        </p:txBody>
      </p:sp>
      <p:pic>
        <p:nvPicPr>
          <p:cNvPr id="5" name="Picture 4">
            <a:extLst>
              <a:ext uri="{FF2B5EF4-FFF2-40B4-BE49-F238E27FC236}">
                <a16:creationId xmlns:a16="http://schemas.microsoft.com/office/drawing/2014/main" id="{9CC45819-D88B-184E-084C-5C29A6A3B12A}"/>
              </a:ext>
            </a:extLst>
          </p:cNvPr>
          <p:cNvPicPr>
            <a:picLocks noChangeAspect="1"/>
          </p:cNvPicPr>
          <p:nvPr/>
        </p:nvPicPr>
        <p:blipFill>
          <a:blip r:embed="rId2"/>
          <a:stretch>
            <a:fillRect/>
          </a:stretch>
        </p:blipFill>
        <p:spPr>
          <a:xfrm>
            <a:off x="111511" y="1376121"/>
            <a:ext cx="7765536" cy="3396601"/>
          </a:xfrm>
          <a:prstGeom prst="rect">
            <a:avLst/>
          </a:prstGeom>
        </p:spPr>
      </p:pic>
      <p:pic>
        <p:nvPicPr>
          <p:cNvPr id="7" name="Picture 6">
            <a:extLst>
              <a:ext uri="{FF2B5EF4-FFF2-40B4-BE49-F238E27FC236}">
                <a16:creationId xmlns:a16="http://schemas.microsoft.com/office/drawing/2014/main" id="{C0B93433-2F36-F96C-F253-2BF410EF7AD1}"/>
              </a:ext>
            </a:extLst>
          </p:cNvPr>
          <p:cNvPicPr>
            <a:picLocks noChangeAspect="1"/>
          </p:cNvPicPr>
          <p:nvPr/>
        </p:nvPicPr>
        <p:blipFill>
          <a:blip r:embed="rId3"/>
          <a:stretch>
            <a:fillRect/>
          </a:stretch>
        </p:blipFill>
        <p:spPr>
          <a:xfrm>
            <a:off x="2304352" y="4772722"/>
            <a:ext cx="7583295" cy="1921271"/>
          </a:xfrm>
          <a:prstGeom prst="rect">
            <a:avLst/>
          </a:prstGeom>
        </p:spPr>
      </p:pic>
    </p:spTree>
    <p:extLst>
      <p:ext uri="{BB962C8B-B14F-4D97-AF65-F5344CB8AC3E}">
        <p14:creationId xmlns:p14="http://schemas.microsoft.com/office/powerpoint/2010/main" val="405654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E5DBB9-0B45-DEAA-1213-81BB2B7CA4A1}"/>
              </a:ext>
            </a:extLst>
          </p:cNvPr>
          <p:cNvPicPr>
            <a:picLocks noChangeAspect="1"/>
          </p:cNvPicPr>
          <p:nvPr/>
        </p:nvPicPr>
        <p:blipFill>
          <a:blip r:embed="rId2"/>
          <a:stretch>
            <a:fillRect/>
          </a:stretch>
        </p:blipFill>
        <p:spPr>
          <a:xfrm>
            <a:off x="292718" y="889723"/>
            <a:ext cx="1191322" cy="1191322"/>
          </a:xfrm>
          <a:prstGeom prst="rect">
            <a:avLst/>
          </a:prstGeom>
        </p:spPr>
      </p:pic>
      <p:pic>
        <p:nvPicPr>
          <p:cNvPr id="9" name="Picture 8">
            <a:extLst>
              <a:ext uri="{FF2B5EF4-FFF2-40B4-BE49-F238E27FC236}">
                <a16:creationId xmlns:a16="http://schemas.microsoft.com/office/drawing/2014/main" id="{8A90871A-8D66-A5D5-EF86-8A81B23167B7}"/>
              </a:ext>
            </a:extLst>
          </p:cNvPr>
          <p:cNvPicPr>
            <a:picLocks noChangeAspect="1"/>
          </p:cNvPicPr>
          <p:nvPr/>
        </p:nvPicPr>
        <p:blipFill>
          <a:blip r:embed="rId3"/>
          <a:stretch>
            <a:fillRect/>
          </a:stretch>
        </p:blipFill>
        <p:spPr>
          <a:xfrm>
            <a:off x="9140090" y="1075902"/>
            <a:ext cx="758645" cy="758645"/>
          </a:xfrm>
          <a:prstGeom prst="rect">
            <a:avLst/>
          </a:prstGeom>
        </p:spPr>
      </p:pic>
      <p:pic>
        <p:nvPicPr>
          <p:cNvPr id="10" name="Picture 9">
            <a:extLst>
              <a:ext uri="{FF2B5EF4-FFF2-40B4-BE49-F238E27FC236}">
                <a16:creationId xmlns:a16="http://schemas.microsoft.com/office/drawing/2014/main" id="{52CF7BBB-E29C-5B4B-B694-D603B151B7A1}"/>
              </a:ext>
            </a:extLst>
          </p:cNvPr>
          <p:cNvPicPr>
            <a:picLocks noChangeAspect="1"/>
          </p:cNvPicPr>
          <p:nvPr/>
        </p:nvPicPr>
        <p:blipFill>
          <a:blip r:embed="rId4"/>
          <a:stretch>
            <a:fillRect/>
          </a:stretch>
        </p:blipFill>
        <p:spPr>
          <a:xfrm>
            <a:off x="211874" y="3840119"/>
            <a:ext cx="1191322" cy="1191322"/>
          </a:xfrm>
          <a:prstGeom prst="rect">
            <a:avLst/>
          </a:prstGeom>
        </p:spPr>
      </p:pic>
      <p:pic>
        <p:nvPicPr>
          <p:cNvPr id="11" name="Picture 10">
            <a:extLst>
              <a:ext uri="{FF2B5EF4-FFF2-40B4-BE49-F238E27FC236}">
                <a16:creationId xmlns:a16="http://schemas.microsoft.com/office/drawing/2014/main" id="{758D3ECB-5B0D-9811-A0B9-B8A3FA3AD6A5}"/>
              </a:ext>
            </a:extLst>
          </p:cNvPr>
          <p:cNvPicPr>
            <a:picLocks noChangeAspect="1"/>
          </p:cNvPicPr>
          <p:nvPr/>
        </p:nvPicPr>
        <p:blipFill>
          <a:blip r:embed="rId5"/>
          <a:stretch>
            <a:fillRect/>
          </a:stretch>
        </p:blipFill>
        <p:spPr>
          <a:xfrm>
            <a:off x="11512747" y="3692641"/>
            <a:ext cx="578492" cy="578492"/>
          </a:xfrm>
          <a:prstGeom prst="rect">
            <a:avLst/>
          </a:prstGeom>
        </p:spPr>
      </p:pic>
      <p:sp>
        <p:nvSpPr>
          <p:cNvPr id="14" name="Arrow: Left-Right 13">
            <a:extLst>
              <a:ext uri="{FF2B5EF4-FFF2-40B4-BE49-F238E27FC236}">
                <a16:creationId xmlns:a16="http://schemas.microsoft.com/office/drawing/2014/main" id="{BE8A3118-7F7F-AD82-74F3-47E2687A7304}"/>
              </a:ext>
            </a:extLst>
          </p:cNvPr>
          <p:cNvSpPr/>
          <p:nvPr/>
        </p:nvSpPr>
        <p:spPr>
          <a:xfrm>
            <a:off x="4702098" y="2111229"/>
            <a:ext cx="1393902" cy="28993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Arrow: Down 14">
            <a:extLst>
              <a:ext uri="{FF2B5EF4-FFF2-40B4-BE49-F238E27FC236}">
                <a16:creationId xmlns:a16="http://schemas.microsoft.com/office/drawing/2014/main" id="{B68BDFF0-7942-E08E-F36E-1AF59120BFCF}"/>
              </a:ext>
            </a:extLst>
          </p:cNvPr>
          <p:cNvSpPr/>
          <p:nvPr/>
        </p:nvSpPr>
        <p:spPr>
          <a:xfrm>
            <a:off x="2715321" y="3247134"/>
            <a:ext cx="301083" cy="5622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xtBox 15">
            <a:extLst>
              <a:ext uri="{FF2B5EF4-FFF2-40B4-BE49-F238E27FC236}">
                <a16:creationId xmlns:a16="http://schemas.microsoft.com/office/drawing/2014/main" id="{B170DF5F-134C-1958-DE02-3A38111D2B2A}"/>
              </a:ext>
            </a:extLst>
          </p:cNvPr>
          <p:cNvSpPr txBox="1"/>
          <p:nvPr/>
        </p:nvSpPr>
        <p:spPr>
          <a:xfrm>
            <a:off x="1299117" y="3840119"/>
            <a:ext cx="3133493" cy="2308324"/>
          </a:xfrm>
          <a:prstGeom prst="rect">
            <a:avLst/>
          </a:prstGeom>
          <a:noFill/>
          <a:ln>
            <a:solidFill>
              <a:schemeClr val="tx2">
                <a:lumMod val="90000"/>
                <a:lumOff val="10000"/>
              </a:schemeClr>
            </a:solidFill>
          </a:ln>
        </p:spPr>
        <p:txBody>
          <a:bodyPr wrap="square" rtlCol="0">
            <a:spAutoFit/>
          </a:bodyPr>
          <a:lstStyle/>
          <a:p>
            <a:r>
              <a:rPr lang="lv-LV" b="1" dirty="0"/>
              <a:t>Atbalsta pretendents </a:t>
            </a:r>
            <a:r>
              <a:rPr lang="lv-LV" dirty="0"/>
              <a:t>EPS aizpilda projekta pieteikumu:</a:t>
            </a:r>
          </a:p>
          <a:p>
            <a:r>
              <a:rPr lang="lv-LV" dirty="0">
                <a:sym typeface="Wingdings" panose="05000000000000000000" pitchFamily="2" charset="2"/>
              </a:rPr>
              <a:t>tāmē fiksē attiecīgo pozīciju un cenu</a:t>
            </a:r>
          </a:p>
          <a:p>
            <a:r>
              <a:rPr lang="lv-LV" dirty="0">
                <a:sym typeface="Wingdings" panose="05000000000000000000" pitchFamily="2" charset="2"/>
              </a:rPr>
              <a:t></a:t>
            </a:r>
            <a:r>
              <a:rPr lang="lv-LV" dirty="0" err="1">
                <a:sym typeface="Wingdings" panose="05000000000000000000" pitchFamily="2" charset="2"/>
              </a:rPr>
              <a:t>pavaddokumentācijā</a:t>
            </a:r>
            <a:r>
              <a:rPr lang="lv-LV" dirty="0">
                <a:sym typeface="Wingdings" panose="05000000000000000000" pitchFamily="2" charset="2"/>
              </a:rPr>
              <a:t> pievieno tirgotāja izsniegto piedāvājumu</a:t>
            </a:r>
            <a:endParaRPr lang="lv-LV" dirty="0"/>
          </a:p>
        </p:txBody>
      </p:sp>
      <p:sp>
        <p:nvSpPr>
          <p:cNvPr id="5" name="TextBox 4">
            <a:extLst>
              <a:ext uri="{FF2B5EF4-FFF2-40B4-BE49-F238E27FC236}">
                <a16:creationId xmlns:a16="http://schemas.microsoft.com/office/drawing/2014/main" id="{A1FA24F1-09ED-E04C-5004-64EC05CCAADD}"/>
              </a:ext>
            </a:extLst>
          </p:cNvPr>
          <p:cNvSpPr txBox="1"/>
          <p:nvPr/>
        </p:nvSpPr>
        <p:spPr>
          <a:xfrm>
            <a:off x="1299118" y="1379032"/>
            <a:ext cx="3133493" cy="1754326"/>
          </a:xfrm>
          <a:prstGeom prst="rect">
            <a:avLst/>
          </a:prstGeom>
          <a:solidFill>
            <a:schemeClr val="accent6">
              <a:lumMod val="20000"/>
              <a:lumOff val="80000"/>
            </a:schemeClr>
          </a:solidFill>
          <a:ln w="28575">
            <a:solidFill>
              <a:schemeClr val="tx2">
                <a:lumMod val="90000"/>
                <a:lumOff val="10000"/>
              </a:schemeClr>
            </a:solidFill>
          </a:ln>
        </p:spPr>
        <p:txBody>
          <a:bodyPr wrap="square" rtlCol="0">
            <a:spAutoFit/>
          </a:bodyPr>
          <a:lstStyle/>
          <a:p>
            <a:r>
              <a:rPr lang="lv-LV" b="1" dirty="0"/>
              <a:t>Atbalsta pretendents </a:t>
            </a:r>
            <a:r>
              <a:rPr lang="lv-LV" dirty="0"/>
              <a:t>vēršas pie tirgotāja, par nepieciešamo tehniku/iekārtu, ko plāno projekta ietvaros iegādāties</a:t>
            </a:r>
          </a:p>
        </p:txBody>
      </p:sp>
      <p:sp>
        <p:nvSpPr>
          <p:cNvPr id="13" name="TextBox 12">
            <a:extLst>
              <a:ext uri="{FF2B5EF4-FFF2-40B4-BE49-F238E27FC236}">
                <a16:creationId xmlns:a16="http://schemas.microsoft.com/office/drawing/2014/main" id="{6CF9EE71-A1FE-556E-FF2A-47EC6A339AE8}"/>
              </a:ext>
            </a:extLst>
          </p:cNvPr>
          <p:cNvSpPr txBox="1"/>
          <p:nvPr/>
        </p:nvSpPr>
        <p:spPr>
          <a:xfrm>
            <a:off x="6315856" y="1229688"/>
            <a:ext cx="3133493" cy="1200329"/>
          </a:xfrm>
          <a:prstGeom prst="rect">
            <a:avLst/>
          </a:prstGeom>
          <a:noFill/>
          <a:ln>
            <a:solidFill>
              <a:schemeClr val="tx2">
                <a:lumMod val="90000"/>
                <a:lumOff val="10000"/>
              </a:schemeClr>
            </a:solidFill>
          </a:ln>
        </p:spPr>
        <p:txBody>
          <a:bodyPr wrap="square" rtlCol="0">
            <a:spAutoFit/>
          </a:bodyPr>
          <a:lstStyle/>
          <a:p>
            <a:r>
              <a:rPr lang="lv-LV" b="1" dirty="0"/>
              <a:t>Tehnikas/ Iekārtu tirgotājs </a:t>
            </a:r>
            <a:r>
              <a:rPr lang="lv-LV" dirty="0"/>
              <a:t>izsniedz piedāvājumu nepieciešamajai pozīcijai</a:t>
            </a:r>
            <a:endParaRPr lang="lv-LV" u="sng" dirty="0"/>
          </a:p>
        </p:txBody>
      </p:sp>
      <p:sp>
        <p:nvSpPr>
          <p:cNvPr id="4" name="TextBox 3">
            <a:extLst>
              <a:ext uri="{FF2B5EF4-FFF2-40B4-BE49-F238E27FC236}">
                <a16:creationId xmlns:a16="http://schemas.microsoft.com/office/drawing/2014/main" id="{5BA3CA0C-227C-E0F6-76E2-C6C35E172298}"/>
              </a:ext>
            </a:extLst>
          </p:cNvPr>
          <p:cNvSpPr txBox="1"/>
          <p:nvPr/>
        </p:nvSpPr>
        <p:spPr>
          <a:xfrm>
            <a:off x="986263" y="8556"/>
            <a:ext cx="9839553" cy="1200329"/>
          </a:xfrm>
          <a:prstGeom prst="rect">
            <a:avLst/>
          </a:prstGeom>
          <a:noFill/>
        </p:spPr>
        <p:txBody>
          <a:bodyPr wrap="none" rtlCol="0">
            <a:spAutoFit/>
          </a:bodyPr>
          <a:lstStyle/>
          <a:p>
            <a:pPr algn="ctr"/>
            <a:r>
              <a:rPr lang="lv-LV" b="1" dirty="0"/>
              <a:t>Jaunas tehnikas izvēle –</a:t>
            </a:r>
          </a:p>
          <a:p>
            <a:pPr algn="ctr"/>
            <a:r>
              <a:rPr lang="lv-LV" b="1" u="sng" dirty="0"/>
              <a:t>Tehnika / iekārtas nav iekļauta </a:t>
            </a:r>
            <a:r>
              <a:rPr lang="lv-LV" b="1" dirty="0"/>
              <a:t>Elektroniskā tehnikas un iekārtu katalogā.</a:t>
            </a:r>
          </a:p>
          <a:p>
            <a:pPr algn="ctr"/>
            <a:r>
              <a:rPr lang="lv-LV" b="1" dirty="0"/>
              <a:t>To var paveikt pēc projekta rindošanas pabeigšanas,</a:t>
            </a:r>
          </a:p>
          <a:p>
            <a:pPr algn="ctr"/>
            <a:r>
              <a:rPr lang="lv-LV" b="1" dirty="0"/>
              <a:t>noskaidrojot finansējuma pieejamību projektam </a:t>
            </a:r>
          </a:p>
        </p:txBody>
      </p:sp>
      <p:sp>
        <p:nvSpPr>
          <p:cNvPr id="2" name="TextBox 1">
            <a:extLst>
              <a:ext uri="{FF2B5EF4-FFF2-40B4-BE49-F238E27FC236}">
                <a16:creationId xmlns:a16="http://schemas.microsoft.com/office/drawing/2014/main" id="{4B2D4C22-A7CC-F841-84E9-DAEF767D91F5}"/>
              </a:ext>
            </a:extLst>
          </p:cNvPr>
          <p:cNvSpPr txBox="1"/>
          <p:nvPr/>
        </p:nvSpPr>
        <p:spPr>
          <a:xfrm>
            <a:off x="4939813" y="4177013"/>
            <a:ext cx="2960525" cy="2585323"/>
          </a:xfrm>
          <a:prstGeom prst="rect">
            <a:avLst/>
          </a:prstGeom>
          <a:noFill/>
          <a:ln>
            <a:solidFill>
              <a:schemeClr val="tx2">
                <a:lumMod val="90000"/>
                <a:lumOff val="10000"/>
              </a:schemeClr>
            </a:solidFill>
          </a:ln>
        </p:spPr>
        <p:txBody>
          <a:bodyPr wrap="square" rtlCol="0">
            <a:spAutoFit/>
          </a:bodyPr>
          <a:lstStyle/>
          <a:p>
            <a:r>
              <a:rPr lang="lv-LV" b="1" dirty="0"/>
              <a:t>LAD</a:t>
            </a:r>
            <a:r>
              <a:rPr lang="lv-LV" dirty="0"/>
              <a:t> sarindo projektus:</a:t>
            </a:r>
          </a:p>
          <a:p>
            <a:r>
              <a:rPr lang="lv-LV" b="1" dirty="0">
                <a:sym typeface="Wingdings" panose="05000000000000000000" pitchFamily="2" charset="2"/>
              </a:rPr>
              <a:t>projektam finansējums pietiekams</a:t>
            </a:r>
          </a:p>
          <a:p>
            <a:r>
              <a:rPr lang="lv-LV" b="1" dirty="0">
                <a:sym typeface="Wingdings" panose="05000000000000000000" pitchFamily="2" charset="2"/>
              </a:rPr>
              <a:t>Informē atbalsta pretendentu, par nepieciešamību attiecīgo pozīciju iekļaut ETK</a:t>
            </a:r>
            <a:endParaRPr lang="lv-LV" b="1" dirty="0"/>
          </a:p>
        </p:txBody>
      </p:sp>
      <p:sp>
        <p:nvSpPr>
          <p:cNvPr id="3" name="Arrow: Down 2">
            <a:extLst>
              <a:ext uri="{FF2B5EF4-FFF2-40B4-BE49-F238E27FC236}">
                <a16:creationId xmlns:a16="http://schemas.microsoft.com/office/drawing/2014/main" id="{A7922AA9-FC82-0A3D-0CAD-0B7E982DAEC1}"/>
              </a:ext>
            </a:extLst>
          </p:cNvPr>
          <p:cNvSpPr/>
          <p:nvPr/>
        </p:nvSpPr>
        <p:spPr>
          <a:xfrm rot="16200000">
            <a:off x="4563979" y="4948206"/>
            <a:ext cx="289932" cy="3505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rrow: Down 6">
            <a:extLst>
              <a:ext uri="{FF2B5EF4-FFF2-40B4-BE49-F238E27FC236}">
                <a16:creationId xmlns:a16="http://schemas.microsoft.com/office/drawing/2014/main" id="{60D3A6F6-CF1A-2343-271D-AD6F2A02B896}"/>
              </a:ext>
            </a:extLst>
          </p:cNvPr>
          <p:cNvSpPr/>
          <p:nvPr/>
        </p:nvSpPr>
        <p:spPr>
          <a:xfrm rot="10800000">
            <a:off x="6176540" y="3716540"/>
            <a:ext cx="278633" cy="3750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9" name="Picture 18">
            <a:extLst>
              <a:ext uri="{FF2B5EF4-FFF2-40B4-BE49-F238E27FC236}">
                <a16:creationId xmlns:a16="http://schemas.microsoft.com/office/drawing/2014/main" id="{15647C12-ABA2-1175-95B6-3829068219BC}"/>
              </a:ext>
            </a:extLst>
          </p:cNvPr>
          <p:cNvPicPr>
            <a:picLocks noChangeAspect="1"/>
          </p:cNvPicPr>
          <p:nvPr/>
        </p:nvPicPr>
        <p:blipFill>
          <a:blip r:embed="rId2"/>
          <a:stretch>
            <a:fillRect/>
          </a:stretch>
        </p:blipFill>
        <p:spPr>
          <a:xfrm>
            <a:off x="7587099" y="2497591"/>
            <a:ext cx="782637" cy="782637"/>
          </a:xfrm>
          <a:prstGeom prst="rect">
            <a:avLst/>
          </a:prstGeom>
        </p:spPr>
      </p:pic>
      <p:pic>
        <p:nvPicPr>
          <p:cNvPr id="21" name="Picture 20">
            <a:extLst>
              <a:ext uri="{FF2B5EF4-FFF2-40B4-BE49-F238E27FC236}">
                <a16:creationId xmlns:a16="http://schemas.microsoft.com/office/drawing/2014/main" id="{6317ABF5-C424-8EF1-6DF3-4EFE80F51A06}"/>
              </a:ext>
            </a:extLst>
          </p:cNvPr>
          <p:cNvPicPr>
            <a:picLocks noChangeAspect="1"/>
          </p:cNvPicPr>
          <p:nvPr/>
        </p:nvPicPr>
        <p:blipFill>
          <a:blip r:embed="rId3"/>
          <a:stretch>
            <a:fillRect/>
          </a:stretch>
        </p:blipFill>
        <p:spPr>
          <a:xfrm>
            <a:off x="11332594" y="2219088"/>
            <a:ext cx="758645" cy="758645"/>
          </a:xfrm>
          <a:prstGeom prst="rect">
            <a:avLst/>
          </a:prstGeom>
        </p:spPr>
      </p:pic>
      <p:sp>
        <p:nvSpPr>
          <p:cNvPr id="12" name="TextBox 11">
            <a:extLst>
              <a:ext uri="{FF2B5EF4-FFF2-40B4-BE49-F238E27FC236}">
                <a16:creationId xmlns:a16="http://schemas.microsoft.com/office/drawing/2014/main" id="{6BBA71C0-0BC4-3F4C-A6EA-652DC4858D41}"/>
              </a:ext>
            </a:extLst>
          </p:cNvPr>
          <p:cNvSpPr txBox="1"/>
          <p:nvPr/>
        </p:nvSpPr>
        <p:spPr>
          <a:xfrm>
            <a:off x="4826332" y="2850020"/>
            <a:ext cx="3133494" cy="923330"/>
          </a:xfrm>
          <a:prstGeom prst="rect">
            <a:avLst/>
          </a:prstGeom>
          <a:noFill/>
          <a:ln>
            <a:solidFill>
              <a:schemeClr val="tx2">
                <a:lumMod val="90000"/>
                <a:lumOff val="10000"/>
              </a:schemeClr>
            </a:solidFill>
          </a:ln>
        </p:spPr>
        <p:txBody>
          <a:bodyPr wrap="square" rtlCol="0">
            <a:spAutoFit/>
          </a:bodyPr>
          <a:lstStyle/>
          <a:p>
            <a:r>
              <a:rPr lang="lv-LV" b="1" dirty="0"/>
              <a:t>Atbalsta pretendents </a:t>
            </a:r>
            <a:r>
              <a:rPr lang="lv-LV" dirty="0"/>
              <a:t>vēršas pie tirgotāja, par iekārtas iekļaušanu ETK</a:t>
            </a:r>
          </a:p>
        </p:txBody>
      </p:sp>
      <p:sp>
        <p:nvSpPr>
          <p:cNvPr id="20" name="TextBox 19">
            <a:extLst>
              <a:ext uri="{FF2B5EF4-FFF2-40B4-BE49-F238E27FC236}">
                <a16:creationId xmlns:a16="http://schemas.microsoft.com/office/drawing/2014/main" id="{5183180D-5DCB-E46C-0CEA-A392AC6077E9}"/>
              </a:ext>
            </a:extLst>
          </p:cNvPr>
          <p:cNvSpPr txBox="1"/>
          <p:nvPr/>
        </p:nvSpPr>
        <p:spPr>
          <a:xfrm>
            <a:off x="8957746" y="2781558"/>
            <a:ext cx="3133493" cy="1200329"/>
          </a:xfrm>
          <a:prstGeom prst="rect">
            <a:avLst/>
          </a:prstGeom>
          <a:noFill/>
          <a:ln>
            <a:solidFill>
              <a:schemeClr val="tx2">
                <a:lumMod val="90000"/>
                <a:lumOff val="10000"/>
              </a:schemeClr>
            </a:solidFill>
          </a:ln>
        </p:spPr>
        <p:txBody>
          <a:bodyPr wrap="square" rtlCol="0">
            <a:spAutoFit/>
          </a:bodyPr>
          <a:lstStyle/>
          <a:p>
            <a:r>
              <a:rPr lang="lv-LV" b="1" dirty="0"/>
              <a:t>Tehnikas/ Iekārtu tirgotājs </a:t>
            </a:r>
            <a:r>
              <a:rPr lang="lv-LV" dirty="0"/>
              <a:t>iekļauj pozīciju ETK un informē </a:t>
            </a:r>
            <a:r>
              <a:rPr lang="lv-LV" b="1" dirty="0"/>
              <a:t>Atbalsta pretendentu</a:t>
            </a:r>
            <a:endParaRPr lang="lv-LV" b="1" u="sng" dirty="0"/>
          </a:p>
        </p:txBody>
      </p:sp>
      <p:sp>
        <p:nvSpPr>
          <p:cNvPr id="23" name="Arrow: Left-Right 22">
            <a:extLst>
              <a:ext uri="{FF2B5EF4-FFF2-40B4-BE49-F238E27FC236}">
                <a16:creationId xmlns:a16="http://schemas.microsoft.com/office/drawing/2014/main" id="{4785BC64-BA43-06AC-24F8-41711799ABA0}"/>
              </a:ext>
            </a:extLst>
          </p:cNvPr>
          <p:cNvSpPr/>
          <p:nvPr/>
        </p:nvSpPr>
        <p:spPr>
          <a:xfrm>
            <a:off x="8117848" y="3280228"/>
            <a:ext cx="782637" cy="28762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TextBox 23">
            <a:extLst>
              <a:ext uri="{FF2B5EF4-FFF2-40B4-BE49-F238E27FC236}">
                <a16:creationId xmlns:a16="http://schemas.microsoft.com/office/drawing/2014/main" id="{EDB799A2-AA80-EC7A-6CDB-22DEB539B81D}"/>
              </a:ext>
            </a:extLst>
          </p:cNvPr>
          <p:cNvSpPr txBox="1"/>
          <p:nvPr/>
        </p:nvSpPr>
        <p:spPr>
          <a:xfrm>
            <a:off x="8950572" y="4523333"/>
            <a:ext cx="3133494" cy="1200329"/>
          </a:xfrm>
          <a:prstGeom prst="rect">
            <a:avLst/>
          </a:prstGeom>
          <a:noFill/>
          <a:ln>
            <a:solidFill>
              <a:schemeClr val="tx2">
                <a:lumMod val="90000"/>
                <a:lumOff val="10000"/>
              </a:schemeClr>
            </a:solidFill>
          </a:ln>
        </p:spPr>
        <p:txBody>
          <a:bodyPr wrap="square" rtlCol="0">
            <a:spAutoFit/>
          </a:bodyPr>
          <a:lstStyle/>
          <a:p>
            <a:r>
              <a:rPr lang="lv-LV" b="1" dirty="0"/>
              <a:t>Atbalsta pretendents </a:t>
            </a:r>
            <a:r>
              <a:rPr lang="lv-LV" dirty="0"/>
              <a:t>Informē LAD par pozīcijas iekļaušanu ETK veicot tāmes grozījumus</a:t>
            </a:r>
          </a:p>
        </p:txBody>
      </p:sp>
      <p:sp>
        <p:nvSpPr>
          <p:cNvPr id="25" name="Arrow: Down 24">
            <a:extLst>
              <a:ext uri="{FF2B5EF4-FFF2-40B4-BE49-F238E27FC236}">
                <a16:creationId xmlns:a16="http://schemas.microsoft.com/office/drawing/2014/main" id="{52DFE3A7-B78B-73B1-0CE3-A5F082300610}"/>
              </a:ext>
            </a:extLst>
          </p:cNvPr>
          <p:cNvSpPr/>
          <p:nvPr/>
        </p:nvSpPr>
        <p:spPr>
          <a:xfrm rot="18114424">
            <a:off x="8361162" y="3585840"/>
            <a:ext cx="321462" cy="11332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687429074"/>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d">
  <a:themeElements>
    <a:clrScheme name="Custom 2">
      <a:dk1>
        <a:srgbClr val="3F2021"/>
      </a:dk1>
      <a:lt1>
        <a:sysClr val="window" lastClr="FFFFFF"/>
      </a:lt1>
      <a:dk2>
        <a:srgbClr val="3F2021"/>
      </a:dk2>
      <a:lt2>
        <a:srgbClr val="F2F2F2"/>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Verdana bold"/>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d" id="{0E568B0F-5D1B-4F20-BFF2-724960A06CEA}" vid="{49E8A423-19C3-4FF3-841A-7E886A62F838}"/>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10370</TotalTime>
  <Words>844</Words>
  <Application>Microsoft Office PowerPoint</Application>
  <PresentationFormat>Widescreen</PresentationFormat>
  <Paragraphs>115</Paragraphs>
  <Slides>12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Calibri</vt:lpstr>
      <vt:lpstr>Calibri Light</vt:lpstr>
      <vt:lpstr>PT Serif</vt:lpstr>
      <vt:lpstr>Segoe UI</vt:lpstr>
      <vt:lpstr>Segoe UI </vt:lpstr>
      <vt:lpstr>Segoe UI Light</vt:lpstr>
      <vt:lpstr>Verdana</vt:lpstr>
      <vt:lpstr>Verdana bold</vt:lpstr>
      <vt:lpstr>Wingdings</vt:lpstr>
      <vt:lpstr>Office dizains</vt:lpstr>
      <vt:lpstr>lad</vt:lpstr>
      <vt:lpstr>Atbalsts pasākumā «Investīcijām materiālajos aktīvos»  LA 4.1.3. «Atbalsts ieguldījumiem lauksaimniecības dzīvnieku labturības uzlabošanai un biodrošības pasākumu īstenošanai» - biodrošības pasākumu īstenošanai liellopu, aitu un kazu saimniecībās</vt:lpstr>
      <vt:lpstr>Investīciju projektu iesniegšanas kārta</vt:lpstr>
      <vt:lpstr>PowerPoint Presentation</vt:lpstr>
      <vt:lpstr>Saimniecību modernizācijas iespējas</vt:lpstr>
      <vt:lpstr>PowerPoint Presentation</vt:lpstr>
      <vt:lpstr>Atbilstības nosacījumi</vt:lpstr>
      <vt:lpstr>Projekta dzīvotspējas kritēriji</vt:lpstr>
      <vt:lpstr>Projekta summas kalkulators</vt:lpstr>
      <vt:lpstr>PowerPoint Presentation</vt:lpstr>
      <vt:lpstr>PowerPoint Presentation</vt:lpstr>
      <vt:lpstr>Pieteikšanās un dokumenti</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Atbalsts pasākumā «Investīcijām materiālajos aktīvos»  LA 4.1.3. «Atbalsts ieguldījumiem lauksaimniecības dzīvnieku labturības uzlabošanai un biodrošības pasākumu īstenošanai» - biodrošības pasākumu īstenošanai liellopu, aitu un kazu saimniecībās</dc:title>
  <dc:creator>Iveta Oša</dc:creator>
  <cp:lastModifiedBy>Ieva Viļumova-Vilmane</cp:lastModifiedBy>
  <cp:revision>17</cp:revision>
  <cp:lastPrinted>2025-04-24T06:11:37Z</cp:lastPrinted>
  <dcterms:created xsi:type="dcterms:W3CDTF">2024-09-25T08:00:15Z</dcterms:created>
  <dcterms:modified xsi:type="dcterms:W3CDTF">2025-04-24T11:05:18Z</dcterms:modified>
</cp:coreProperties>
</file>